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3"/>
  </p:notesMasterIdLst>
  <p:handoutMasterIdLst>
    <p:handoutMasterId r:id="rId36"/>
  </p:handoutMasterIdLst>
  <p:sldIdLst>
    <p:sldId id="4322" r:id="rId31"/>
    <p:sldId id="4317" r:id="rId32"/>
    <p:sldId id="4318" r:id="rId34"/>
    <p:sldId id="4323" r:id="rId35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75" d="100"/>
          <a:sy n="75" d="100"/>
        </p:scale>
        <p:origin x="-1085" y="-144"/>
      </p:cViewPr>
      <p:guideLst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4.xml"/><Relationship Id="rId34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CC9332-E851-41FB-8053-315BA7566F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CC9332-E851-41FB-8053-315BA7566F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CC9332-E851-41FB-8053-315BA7566F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1155700" y="1924111"/>
            <a:ext cx="10147299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所高层次人才引进政策介绍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引进人才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国家专项人才计划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93173" y="968805"/>
          <a:ext cx="11040027" cy="4383463"/>
        </p:xfrm>
        <a:graphic>
          <a:graphicData uri="http://schemas.openxmlformats.org/drawingml/2006/table">
            <a:tbl>
              <a:tblPr/>
              <a:tblGrid>
                <a:gridCol w="638727"/>
                <a:gridCol w="1028700"/>
                <a:gridCol w="1404372"/>
                <a:gridCol w="2825663"/>
                <a:gridCol w="3770829"/>
                <a:gridCol w="1371736"/>
              </a:tblGrid>
              <a:tr h="1000139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序号</a:t>
                      </a:r>
                      <a:endParaRPr lang="zh-CN" sz="1600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人才类型</a:t>
                      </a:r>
                      <a:endParaRPr lang="zh-CN" sz="1600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基本条件</a:t>
                      </a:r>
                      <a:endParaRPr lang="zh-CN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科研经费（万元）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个人补贴（万元）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其他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25156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长期项目</a:t>
                      </a: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海外教授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及相当职位；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不超过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55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岁</a:t>
                      </a:r>
                      <a:endParaRPr lang="zh-CN" altLang="en-US" sz="16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1600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460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聘</a:t>
                      </a: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为研究员、</a:t>
                      </a:r>
                      <a:r>
                        <a:rPr lang="zh-CN" altLang="en-US" sz="1600" b="1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博导</a:t>
                      </a: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保证足够的实验用房及必要的实验仪器设备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168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altLang="zh-CN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青年项目</a:t>
                      </a: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取得博士学位后在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海外连续</a:t>
                      </a:r>
                      <a:r>
                        <a:rPr lang="zh-CN" altLang="en-US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工作</a:t>
                      </a:r>
                      <a:r>
                        <a:rPr lang="en-US" altLang="zh-CN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altLang="en-US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年及以上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科研工作经历；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不超过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40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岁</a:t>
                      </a:r>
                      <a:endParaRPr lang="zh-CN" altLang="en-US" sz="16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1000-1100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聘为研究员、博导，</a:t>
                      </a: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保证足够的实验用房及必要的实验仪器设备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引进人才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中科院专项人才计划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49422" y="1019307"/>
          <a:ext cx="11159978" cy="4524859"/>
        </p:xfrm>
        <a:graphic>
          <a:graphicData uri="http://schemas.openxmlformats.org/drawingml/2006/table">
            <a:tbl>
              <a:tblPr/>
              <a:tblGrid>
                <a:gridCol w="460177"/>
                <a:gridCol w="868448"/>
                <a:gridCol w="1614453"/>
                <a:gridCol w="2256564"/>
                <a:gridCol w="3714350"/>
                <a:gridCol w="2245986"/>
              </a:tblGrid>
              <a:tr h="853657"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序号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人才类型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基本条件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科研经费（万元</a:t>
                      </a:r>
                      <a:r>
                        <a:rPr lang="zh-CN" altLang="en-US" sz="1600" b="1" kern="1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个人补贴（万元）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3765" rtl="0" eaLnBrk="1" latinLnBrk="0" hangingPunct="1">
                        <a:lnSpc>
                          <a:spcPts val="28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其他</a:t>
                      </a:r>
                      <a:endParaRPr lang="zh-CN" altLang="en-US" sz="16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44936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altLang="zh-CN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类</a:t>
                      </a: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海外教授</a:t>
                      </a:r>
                      <a:r>
                        <a:rPr lang="zh-CN" altLang="en-US" sz="1600" b="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或相当岗位的任职经历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，特别优秀的可放宽至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副教授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en-US" altLang="zh-CN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国内教授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或相当岗位；</a:t>
                      </a:r>
                      <a:endParaRPr lang="en-US" altLang="zh-CN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不超过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50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周岁 </a:t>
                      </a:r>
                      <a:endParaRPr lang="zh-CN" altLang="en-US" sz="16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1600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460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聘为研究员、博导，</a:t>
                      </a: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保证足够的实验用房及必要的实验仪器设备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266"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00"/>
                        </a:lnSpc>
                        <a:spcAft>
                          <a:spcPts val="0"/>
                        </a:spcAft>
                        <a:tabLst>
                          <a:tab pos="629285" algn="l"/>
                          <a:tab pos="4998720" algn="l"/>
                        </a:tabLst>
                      </a:pPr>
                      <a:r>
                        <a:rPr lang="en-US" altLang="zh-CN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B</a:t>
                      </a:r>
                      <a:r>
                        <a:rPr lang="zh-CN" altLang="en-US" sz="1600" b="1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类</a:t>
                      </a:r>
                      <a:endParaRPr lang="zh-CN" sz="1600" b="1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取得博士学位后</a:t>
                      </a:r>
                      <a:r>
                        <a:rPr lang="zh-CN" altLang="en-US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在海外连续</a:t>
                      </a:r>
                      <a:r>
                        <a:rPr lang="en-US" altLang="zh-CN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r>
                        <a:rPr lang="zh-CN" altLang="en-US" sz="16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年及以上</a:t>
                      </a:r>
                      <a:r>
                        <a:rPr lang="zh-CN" altLang="en-US" sz="16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科研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工作经历；</a:t>
                      </a:r>
                      <a:endParaRPr lang="en-US" altLang="zh-CN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国内副教授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或相当岗位；</a:t>
                      </a:r>
                      <a:endParaRPr lang="en-US" altLang="zh-CN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不超过</a:t>
                      </a:r>
                      <a:r>
                        <a:rPr lang="en-US" altLang="zh-CN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40</a:t>
                      </a:r>
                      <a:r>
                        <a:rPr lang="zh-CN" altLang="en-US" sz="1600" b="1" kern="1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岁</a:t>
                      </a:r>
                      <a:endParaRPr lang="zh-CN" altLang="en-US" sz="1600" b="1" kern="1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900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en-US" altLang="zh-CN" sz="2200" b="1" kern="100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</a:t>
                      </a:r>
                      <a:endParaRPr lang="en-US" altLang="zh-CN" sz="2200" b="1" kern="100" dirty="0" smtClean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9285" algn="l"/>
                          <a:tab pos="4998720" algn="l"/>
                        </a:tabLst>
                        <a:defRPr/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聘为研究员、博导，</a:t>
                      </a:r>
                      <a:r>
                        <a:rPr lang="zh-CN" altLang="zh-CN" sz="1600" b="1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保证足够的实验用房及必要的实验仪器设备</a:t>
                      </a:r>
                      <a:endParaRPr lang="zh-CN" altLang="en-US" sz="1600" b="1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3344" marR="633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0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9" name="标题 1"/>
          <p:cNvSpPr txBox="1"/>
          <p:nvPr/>
        </p:nvSpPr>
        <p:spPr>
          <a:xfrm>
            <a:off x="889729" y="144594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其他待遇保障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8733" y="902546"/>
            <a:ext cx="10814538" cy="507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-539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缴纳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五险二金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（职业年金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住房公积金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（单位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25%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、个人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15%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）、享受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公务员医疗待遇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-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职工子女可进入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中国科学院幼儿园、大连理工大学附属小学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（综合排名全市前十）和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大连理工大学附属中学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（综合排名全市前十）就读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indent="-539750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个月免费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人才公寓一套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539750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协助解决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配偶工作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，配偶暂时无工作者，提供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月的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生活补贴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，以及最多不超过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社保补助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-539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3766bbaa-1c86-4898-aa09-9694ed78d8e8}"/>
</p:tagLst>
</file>

<file path=ppt/tags/tag2.xml><?xml version="1.0" encoding="utf-8"?>
<p:tagLst xmlns:p="http://schemas.openxmlformats.org/presentationml/2006/main">
  <p:tag name="KSO_WM_UNIT_TABLE_BEAUTIFY" val="smartTable{8799ad29-e496-4fc1-bef7-bc12d2472687}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WPS 演示</Application>
  <PresentationFormat>自定义</PresentationFormat>
  <Paragraphs>99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4</vt:i4>
      </vt:variant>
    </vt:vector>
  </HeadingPairs>
  <TitlesOfParts>
    <vt:vector size="52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Calibri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刘畅</cp:lastModifiedBy>
  <cp:revision>190</cp:revision>
  <dcterms:created xsi:type="dcterms:W3CDTF">2013-01-09T22:27:00Z</dcterms:created>
  <dcterms:modified xsi:type="dcterms:W3CDTF">2022-01-28T00:51:09Z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B1EABE04266B4ECF92BAF3E92D1778FE</vt:lpwstr>
  </property>
</Properties>
</file>