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7"/>
  </p:notesMasterIdLst>
  <p:handoutMasterIdLst>
    <p:handoutMasterId r:id="rId38"/>
  </p:handoutMasterIdLst>
  <p:sldIdLst>
    <p:sldId id="4322" r:id="rId31"/>
    <p:sldId id="4328" r:id="rId32"/>
    <p:sldId id="4333" r:id="rId33"/>
    <p:sldId id="4329" r:id="rId34"/>
    <p:sldId id="4330" r:id="rId35"/>
    <p:sldId id="4331" r:id="rId36"/>
  </p:sldIdLst>
  <p:sldSz cx="12192000" cy="6858000"/>
  <p:notesSz cx="6797675" cy="9928225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orient="horz" pos="4315" userDrawn="1">
          <p15:clr>
            <a:srgbClr val="A4A3A4"/>
          </p15:clr>
        </p15:guide>
        <p15:guide id="3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" initials="z" lastIdx="7" clrIdx="0"/>
  <p:cmAuthor id="1" name="WU Chuang" initials="W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 showGuides="1">
      <p:cViewPr>
        <p:scale>
          <a:sx n="66" d="100"/>
          <a:sy n="66" d="100"/>
        </p:scale>
        <p:origin x="-2448" y="-912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3" Type="http://schemas.openxmlformats.org/officeDocument/2006/relationships/tags" Target="tags/tag2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6.xml"/><Relationship Id="rId35" Type="http://schemas.openxmlformats.org/officeDocument/2006/relationships/slide" Target="slides/slide5.xml"/><Relationship Id="rId34" Type="http://schemas.openxmlformats.org/officeDocument/2006/relationships/slide" Target="slides/slide4.xml"/><Relationship Id="rId33" Type="http://schemas.openxmlformats.org/officeDocument/2006/relationships/slide" Target="slides/slide3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1823935" y="1924111"/>
            <a:ext cx="9036496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所博士后待遇介绍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121862" y="872961"/>
            <a:ext cx="12068908" cy="4554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博士后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年收入（非在职中国籍）：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年起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（包括：住房公积金及地方</a:t>
            </a:r>
            <a:r>
              <a:rPr lang="zh-CN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补助）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博士后</a:t>
            </a:r>
            <a:r>
              <a:rPr lang="zh-CN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</a:t>
            </a: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年收入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33.4</a:t>
            </a: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万，最高年收入＞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（根据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月数据统计）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研究所为在站博士后（统招统分）缴纳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社会保险（五险）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，建立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住房公积金</a:t>
            </a:r>
            <a:endParaRPr lang="zh-CN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博士后支持计划：每年组织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次遴选，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资助等次：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年、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年、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（资助期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站博士后来辽工作奖励：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（博士毕业学校全球排名前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博新计划：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（国内博士</a:t>
            </a:r>
            <a:r>
              <a:rPr lang="zh-CN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博士后交流计划引进项目：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（外籍、海外博士</a:t>
            </a:r>
            <a:r>
              <a:rPr lang="zh-CN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>
              <a:lnSpc>
                <a:spcPts val="3800"/>
              </a:lnSpc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中科院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PIFI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项目（外籍博士）：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外籍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r>
              <a:rPr lang="zh-CN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877194" y="19704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博士后薪酬待遇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2625" y="5926455"/>
            <a:ext cx="9074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※地方支持政策以最新文件为准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387438" y="276750"/>
            <a:ext cx="469556" cy="414592"/>
          </a:xfrm>
        </p:spPr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3" name="标题 1"/>
          <p:cNvSpPr txBox="1"/>
          <p:nvPr/>
        </p:nvSpPr>
        <p:spPr>
          <a:xfrm>
            <a:off x="889730" y="144596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博士后年收入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万起（税前）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35050" y="856615"/>
          <a:ext cx="10368915" cy="4549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660"/>
                <a:gridCol w="2841625"/>
                <a:gridCol w="2187575"/>
                <a:gridCol w="2001520"/>
                <a:gridCol w="1867535"/>
              </a:tblGrid>
              <a:tr h="436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支持类别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博士后待遇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人员类别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资助期</a:t>
                      </a:r>
                      <a:r>
                        <a:rPr lang="en-US" altLang="zh-CN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最高</a:t>
                      </a:r>
                      <a:r>
                        <a:rPr lang="zh-CN" altLang="en-US" sz="18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待遇（税前）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0070C0"/>
                    </a:solidFill>
                  </a:tcPr>
                </a:tc>
              </a:tr>
              <a:tr h="420370">
                <a:tc rowSpan="5"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保障性待遇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最低工资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博士后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8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420370">
                <a:tc vMerge="1"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住房公积金（单位承担）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 vMerge="1">
                  <a:tcPr marL="56643" marR="56643" marT="0" marB="0" anchor="ctr">
                    <a:solidFill>
                      <a:schemeClr val="accent1">
                        <a:alpha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 vMerge="1">
                  <a:tcPr marL="56643" marR="56643" marT="0" marB="0" anchor="ctr">
                    <a:solidFill>
                      <a:schemeClr val="accent1">
                        <a:alpha val="35000"/>
                      </a:schemeClr>
                    </a:solidFill>
                  </a:tcPr>
                </a:tc>
              </a:tr>
              <a:tr h="0">
                <a:tc vMerge="1"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生活补助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06400">
                <a:tc vMerge="1">
                  <a:tcPr/>
                </a:tc>
                <a:tc vMerge="1">
                  <a:tcPr marL="56643" marR="56643" marT="0" marB="0"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 vMerge="1">
                  <a:tcPr/>
                </a:tc>
              </a:tr>
              <a:tr h="365760">
                <a:tc vMerge="1"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大连市基本保障</a:t>
                      </a:r>
                      <a:endParaRPr lang="zh-CN" altLang="en-US" sz="18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 vMerge="1">
                  <a:tcPr marL="56643" marR="5664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8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 vMerge="1">
                  <a:tcPr marL="56643" marR="56643" marT="0" marB="0" anchor="ctr"/>
                </a:tc>
              </a:tr>
              <a:tr h="394335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研究所支持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D1EB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优秀博士后</a:t>
                      </a:r>
                      <a:endParaRPr lang="en-US" altLang="zh-CN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支持计划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三等资助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zh-CN" alt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8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560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二等资助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zh-CN" alt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8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624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一等资助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zh-CN" alt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8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41783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外部支持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国家博新计划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国内博士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zh-CN" alt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8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39560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国家国际交流</a:t>
                      </a:r>
                      <a:r>
                        <a:rPr lang="zh-CN" altLang="en-US" sz="17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计划引进项目</a:t>
                      </a:r>
                      <a:endParaRPr lang="zh-CN" altLang="en-US" sz="17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国外、外籍博士</a:t>
                      </a:r>
                      <a:endParaRPr lang="zh-CN" altLang="en-US" sz="1800" b="1" kern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4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zh-CN" alt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8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  <a:tr h="50038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中科院</a:t>
                      </a:r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PIFI</a:t>
                      </a:r>
                      <a:r>
                        <a:rPr lang="zh-CN" alt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计划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外籍博士</a:t>
                      </a:r>
                      <a:endParaRPr lang="zh-CN" altLang="en-US" sz="1800" b="1" kern="12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18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zh-CN" altLang="en-US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8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18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643" marR="56643" marT="0" marB="0" anchor="ctr">
                    <a:solidFill>
                      <a:schemeClr val="bg2">
                        <a:lumMod val="90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9955" y="5504815"/>
            <a:ext cx="10628630" cy="10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ts val="246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出站优秀博士后（全球排名前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高校博士后毕业）留辽工作，辽宁省政府一次性给予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万奖励。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ts val="246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站博士后留所工作，可申报大连市高层次人才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万安家补贴。</a:t>
            </a:r>
            <a:endParaRPr lang="zh-CN" altLang="en-US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ts val="246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（省、市补助及奖励政策，以最新文件为准）</a:t>
            </a:r>
            <a:endParaRPr lang="zh-CN" altLang="en-US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96E2-CD65-48BF-87D1-8BC17B8150A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" name="标题 1"/>
          <p:cNvSpPr txBox="1"/>
          <p:nvPr/>
        </p:nvSpPr>
        <p:spPr>
          <a:xfrm>
            <a:off x="877194" y="19704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博士后未来发展及其他待遇保障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6720" y="740959"/>
            <a:ext cx="11764108" cy="642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zh-CN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出站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r>
              <a:rPr lang="zh-CN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zh-CN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留所工作</a:t>
            </a:r>
            <a:r>
              <a:rPr lang="zh-CN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不受招聘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</a:t>
            </a:r>
            <a:r>
              <a:rPr lang="zh-CN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比例限制，通过考核后择优入事业</a:t>
            </a:r>
            <a:r>
              <a:rPr lang="zh-CN" altLang="zh-CN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</a:t>
            </a:r>
            <a:endParaRPr lang="zh-CN" altLang="zh-CN" sz="2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事业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编制身份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，缴纳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五险二金（职业年金、住房公积金）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、享受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公务员医疗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待遇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申领条件者，研究所给予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万元购房补贴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；对于具有国内外知名大学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授予博士学位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或博士后出站人员，经大连市人才认定，给予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安家费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毕业学校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全球排名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TOP200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可享受辽宁省优秀博士后来辽工作奖励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申请“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大连化物所优秀青年博士人才计划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”，择优评选，可直接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聘为副研究员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，研究所给予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万元科研启动经费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，并提供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万元个人租（购）房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补贴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9750" indent="-34290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申请“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中科院大连化物所国际英才计划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”，择优评选，由研究所提供资助，公派前往国际知名大学、科研机构学习交流。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资助金额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万—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年，资助期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6850" indent="0" eaLnBrk="1" latinLnBrk="0" hangingPunct="1">
              <a:lnSpc>
                <a:spcPts val="38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8325" y="6424930"/>
            <a:ext cx="9074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※地方支持政策以最新文件为准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ts val="38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优秀青年博士人才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16294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2894" y="849704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选拔和培养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优秀青年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科技人才，加强研究所人才队伍建设，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加大对优秀青年博士人才的支持力度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年龄不超过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（应届毕业生、博士后、博士职工、所外博士等）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4614" y="3041916"/>
            <a:ext cx="10919859" cy="1066959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本人申请、专家推荐、部门同意、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学委会评审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335" y="4457401"/>
            <a:ext cx="10919859" cy="1554272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聘为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副研究员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科研经费和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安家补贴</a:t>
            </a:r>
            <a:endParaRPr lang="zh-CN" altLang="en-US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国际英才计划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549921" y="60222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7009" y="709024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成才项目：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“优秀青年博士人才”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入选者（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3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年内）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岁以下</a:t>
            </a: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，</a:t>
            </a:r>
            <a:r>
              <a:rPr lang="zh-CN" altLang="zh-CN" sz="2800" b="1" dirty="0" smtClean="0">
                <a:latin typeface="+mj-cs"/>
                <a:ea typeface="微软雅黑" panose="020B0503020204020204" pitchFamily="34" charset="-122"/>
              </a:rPr>
              <a:t>应届</a:t>
            </a:r>
            <a:r>
              <a:rPr lang="zh-CN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博士毕业生或出站博士后</a:t>
            </a:r>
            <a:endParaRPr lang="en-US" altLang="zh-CN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助才项目：获得国家、院公派项目资助的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在编职工</a:t>
            </a:r>
            <a:endParaRPr lang="zh-CN" altLang="en-US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148" y="2619880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成才项目：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本人申请，研究组同意，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所务会议研究决定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育才项目：本人申请，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学委会评审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助才项目：按国家、院公派项目遴选程序进行。</a:t>
            </a:r>
            <a:endParaRPr lang="zh-CN" altLang="en-US" sz="2800" b="1" dirty="0" smtClean="0">
              <a:latin typeface="+mj-cs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5286" y="4517470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成才项目：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40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年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1-3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年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育才项目：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800" b="1" dirty="0" smtClean="0">
              <a:solidFill>
                <a:srgbClr val="C00000"/>
              </a:solidFill>
              <a:latin typeface="+mj-cs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助才项目：研究所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发放基本工资、岗位津贴</a:t>
            </a:r>
            <a:r>
              <a:rPr lang="zh-CN" altLang="en-US" sz="2800" b="1" dirty="0" smtClean="0">
                <a:latin typeface="+mj-cs"/>
                <a:ea typeface="微软雅黑" panose="020B0503020204020204" pitchFamily="34" charset="-122"/>
              </a:rPr>
              <a:t>，资助期：</a:t>
            </a:r>
            <a:r>
              <a:rPr lang="en-US" altLang="zh-CN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1-2</a:t>
            </a:r>
            <a:r>
              <a:rPr lang="zh-CN" altLang="en-US" sz="2800" b="1" dirty="0" smtClean="0">
                <a:solidFill>
                  <a:srgbClr val="C00000"/>
                </a:solidFill>
                <a:latin typeface="+mj-cs"/>
                <a:ea typeface="微软雅黑" panose="020B0503020204020204" pitchFamily="34" charset="-122"/>
              </a:rPr>
              <a:t>年</a:t>
            </a:r>
            <a:endParaRPr lang="zh-CN" altLang="en-US" sz="2800" b="1" dirty="0" smtClean="0">
              <a:latin typeface="+mj-cs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eb579d0d-a00b-455f-bc5c-af546e0a3811}"/>
  <p:tag name="TABLE_ENDDRAG_ORIGIN_RECT" val="816*358"/>
  <p:tag name="TABLE_ENDDRAG_RECT" val="81*67*816*358"/>
</p:tagLst>
</file>

<file path=ppt/tags/tag2.xml><?xml version="1.0" encoding="utf-8"?>
<p:tagLst xmlns:p="http://schemas.openxmlformats.org/presentationml/2006/main">
  <p:tag name="COMMONDATA" val="eyJoZGlkIjoiZmY3YzdjZmM4OGQ4ZmZlMTYwYTcyODU5OTI3YTIyMTAifQ=="/>
</p:tagLst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1419</Words>
  <Application>WPS 演示</Application>
  <PresentationFormat>自定义</PresentationFormat>
  <Paragraphs>199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6</vt:i4>
      </vt:variant>
    </vt:vector>
  </HeadingPairs>
  <TitlesOfParts>
    <vt:vector size="54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华文中宋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刘畅</cp:lastModifiedBy>
  <cp:revision>213</cp:revision>
  <dcterms:created xsi:type="dcterms:W3CDTF">2013-01-09T22:27:00Z</dcterms:created>
  <dcterms:modified xsi:type="dcterms:W3CDTF">2024-04-18T06:46:57Z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2D20BC141B404CAEBD966C8368EC868E</vt:lpwstr>
  </property>
</Properties>
</file>