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3"/>
    <p:sldMasterId id="2147483673" r:id="rId4"/>
    <p:sldMasterId id="2147483685" r:id="rId5"/>
    <p:sldMasterId id="2147483698" r:id="rId6"/>
    <p:sldMasterId id="2147483711" r:id="rId7"/>
    <p:sldMasterId id="2147483724" r:id="rId8"/>
    <p:sldMasterId id="2147483737" r:id="rId9"/>
    <p:sldMasterId id="2147483746" r:id="rId10"/>
    <p:sldMasterId id="2147483751" r:id="rId11"/>
    <p:sldMasterId id="2147483755" r:id="rId12"/>
    <p:sldMasterId id="2147483760" r:id="rId13"/>
    <p:sldMasterId id="2147483764" r:id="rId14"/>
    <p:sldMasterId id="2147483777" r:id="rId15"/>
    <p:sldMasterId id="2147483782" r:id="rId16"/>
    <p:sldMasterId id="2147483787" r:id="rId17"/>
    <p:sldMasterId id="2147483792" r:id="rId18"/>
    <p:sldMasterId id="2147483797" r:id="rId19"/>
    <p:sldMasterId id="2147483802" r:id="rId20"/>
    <p:sldMasterId id="2147483806" r:id="rId21"/>
    <p:sldMasterId id="2147483810" r:id="rId22"/>
    <p:sldMasterId id="2147483823" r:id="rId23"/>
    <p:sldMasterId id="2147483836" r:id="rId24"/>
    <p:sldMasterId id="2147483841" r:id="rId25"/>
    <p:sldMasterId id="2147483846" r:id="rId26"/>
    <p:sldMasterId id="2147483851" r:id="rId27"/>
    <p:sldMasterId id="2147483856" r:id="rId28"/>
    <p:sldMasterId id="2147483868" r:id="rId29"/>
    <p:sldMasterId id="2147483881" r:id="rId30"/>
  </p:sldMasterIdLst>
  <p:notesMasterIdLst>
    <p:notesMasterId r:id="rId37"/>
  </p:notesMasterIdLst>
  <p:handoutMasterIdLst>
    <p:handoutMasterId r:id="rId38"/>
  </p:handoutMasterIdLst>
  <p:sldIdLst>
    <p:sldId id="4322" r:id="rId31"/>
    <p:sldId id="4328" r:id="rId32"/>
    <p:sldId id="4323" r:id="rId33"/>
    <p:sldId id="4329" r:id="rId34"/>
    <p:sldId id="4330" r:id="rId35"/>
    <p:sldId id="4331" r:id="rId36"/>
  </p:sldIdLst>
  <p:sldSz cx="12192000" cy="6858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66FF"/>
    <a:srgbClr val="FF9900"/>
    <a:srgbClr val="0000FF"/>
    <a:srgbClr val="99CCFF"/>
    <a:srgbClr val="4FA331"/>
    <a:srgbClr val="DC3D2A"/>
    <a:srgbClr val="8F4695"/>
    <a:srgbClr val="309EBA"/>
    <a:srgbClr val="DCC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2" autoAdjust="0"/>
    <p:restoredTop sz="89803" autoAdjust="0"/>
  </p:normalViewPr>
  <p:slideViewPr>
    <p:cSldViewPr snapToGrid="0">
      <p:cViewPr>
        <p:scale>
          <a:sx n="66" d="100"/>
          <a:sy n="66" d="100"/>
        </p:scale>
        <p:origin x="-2448" y="-912"/>
      </p:cViewPr>
      <p:guideLst>
        <p:guide orient="horz" pos="4292"/>
        <p:guide orient="horz" pos="43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notesMaster" Target="notesMasters/notesMaster1.xml"/><Relationship Id="rId36" Type="http://schemas.openxmlformats.org/officeDocument/2006/relationships/slide" Target="slides/slide6.xml"/><Relationship Id="rId35" Type="http://schemas.openxmlformats.org/officeDocument/2006/relationships/slide" Target="slides/slide5.xml"/><Relationship Id="rId34" Type="http://schemas.openxmlformats.org/officeDocument/2006/relationships/slide" Target="slides/slide4.xml"/><Relationship Id="rId33" Type="http://schemas.openxmlformats.org/officeDocument/2006/relationships/slide" Target="slides/slide3.xml"/><Relationship Id="rId32" Type="http://schemas.openxmlformats.org/officeDocument/2006/relationships/slide" Target="slides/slide2.xml"/><Relationship Id="rId31" Type="http://schemas.openxmlformats.org/officeDocument/2006/relationships/slide" Target="slides/slide1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FE382C5F-976A-40DF-8256-970751C86E48}" type="datetimeFigureOut">
              <a:rPr lang="zh-CN" altLang="en-US"/>
            </a:fld>
            <a:endParaRPr lang="zh-CN" altLang="en-US"/>
          </a:p>
        </p:txBody>
      </p:sp>
      <p:sp>
        <p:nvSpPr>
          <p:cNvPr id="1049600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601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A64A40CE-6B8D-41EF-80B9-26E966FEDB7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3851328F-E0FD-48BC-8D0E-CC77814D10E6}" type="datetimeFigureOut">
              <a:rPr lang="zh-CN" altLang="en-US"/>
            </a:fld>
            <a:endParaRPr lang="zh-CN" altLang="en-US"/>
          </a:p>
        </p:txBody>
      </p:sp>
      <p:sp>
        <p:nvSpPr>
          <p:cNvPr id="104959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104959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04959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D8CC9332-E851-41FB-8053-315BA7566FB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3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4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5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6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 userDrawn="1"/>
        </p:nvSpPr>
        <p:spPr bwMode="auto">
          <a:xfrm>
            <a:off x="0" y="1"/>
            <a:ext cx="12192000" cy="798513"/>
          </a:xfrm>
          <a:prstGeom prst="rect">
            <a:avLst/>
          </a:prstGeom>
          <a:solidFill>
            <a:srgbClr val="0A4F94">
              <a:alpha val="87842"/>
            </a:srgb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defRPr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 smtClean="0">
                <a:latin typeface="Calibri" panose="020F0502020204030204" charset="0"/>
              </a:defRPr>
            </a:lvl1pPr>
          </a:lstStyle>
          <a:p>
            <a:pPr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灯片编号占位符 3"/>
          <p:cNvSpPr txBox="1"/>
          <p:nvPr userDrawn="1"/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A4596E2-CD65-48BF-87D1-8BC17B8150AB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2" name="标题 1"/>
          <p:cNvSpPr>
            <a:spLocks noGrp="1"/>
          </p:cNvSpPr>
          <p:nvPr>
            <p:ph type="ctrTitle"/>
          </p:nvPr>
        </p:nvSpPr>
        <p:spPr>
          <a:xfrm>
            <a:off x="914241" y="2130430"/>
            <a:ext cx="10363518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63" name="副标题 2"/>
          <p:cNvSpPr>
            <a:spLocks noGrp="1"/>
          </p:cNvSpPr>
          <p:nvPr>
            <p:ph type="subTitle" idx="1"/>
          </p:nvPr>
        </p:nvSpPr>
        <p:spPr>
          <a:xfrm>
            <a:off x="1828484" y="3886200"/>
            <a:ext cx="853503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936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9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9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9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2A4596E2-CD65-48BF-87D1-8BC17B8150AB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1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2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1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1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0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0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0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0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0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5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3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4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10495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00" y="6356376"/>
            <a:ext cx="2743200" cy="365125"/>
          </a:xfrm>
        </p:spPr>
        <p:txBody>
          <a:bodyPr/>
          <a:lstStyle/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60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5425" y="6356376"/>
            <a:ext cx="2743200" cy="365125"/>
          </a:xfrm>
        </p:spPr>
        <p:txBody>
          <a:bodyPr/>
          <a:lstStyle/>
          <a:p>
            <a:fld id="{842AE7D4-9A35-4FD0-9050-81087E043D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4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5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49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5425" y="6356376"/>
            <a:ext cx="2743200" cy="365125"/>
          </a:xfrm>
        </p:spPr>
        <p:txBody>
          <a:bodyPr/>
          <a:lstStyle/>
          <a:p>
            <a:fld id="{C41E9C26-C7B2-4AAE-A431-9EF6E57A9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4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5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9225" y="6356376"/>
            <a:ext cx="2743200" cy="365125"/>
          </a:xfrm>
        </p:spPr>
        <p:txBody>
          <a:bodyPr/>
          <a:lstStyle/>
          <a:p>
            <a:fld id="{87B2038A-B370-47A4-8B3F-5F62BD7B10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4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6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6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6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48751" y="6356375"/>
            <a:ext cx="2743200" cy="365125"/>
          </a:xfrm>
        </p:spPr>
        <p:txBody>
          <a:bodyPr/>
          <a:lstStyle/>
          <a:p>
            <a:fld id="{7BFDF536-B860-4D2E-988E-A85E7007C6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7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8751" y="6356376"/>
            <a:ext cx="2743200" cy="365125"/>
          </a:xfrm>
        </p:spPr>
        <p:txBody>
          <a:bodyPr/>
          <a:lstStyle/>
          <a:p>
            <a:fld id="{C362874F-CA3C-45E2-BED9-2EAF5F88442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 dirty="0"/>
          </a:p>
        </p:txBody>
      </p:sp>
      <p:grpSp>
        <p:nvGrpSpPr>
          <p:cNvPr id="10" name="组合 9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11" name="矩形 10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8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8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8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9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3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04953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82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6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77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/>
            </a:fld>
            <a:endParaRPr lang="en-US" altLang="zh-CN" dirty="0"/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7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7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7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8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79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380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8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85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8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7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274642"/>
            <a:ext cx="274272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6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274642"/>
            <a:ext cx="802712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6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5" name="标题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86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948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8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8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A2C3-53D3-41B4-A04D-3F679DCC11A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9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9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9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9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4FF-6EE5-43A6-8C31-1B4C095D215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7" name="标题 1"/>
          <p:cNvSpPr>
            <a:spLocks noGrp="1"/>
          </p:cNvSpPr>
          <p:nvPr>
            <p:ph type="title"/>
          </p:nvPr>
        </p:nvSpPr>
        <p:spPr>
          <a:xfrm>
            <a:off x="963084" y="440691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18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0929-EFF7-455E-836B-CE792093F3F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02" name="内容占位符 2"/>
          <p:cNvSpPr>
            <a:spLocks noGrp="1"/>
          </p:cNvSpPr>
          <p:nvPr>
            <p:ph sz="half" idx="1"/>
          </p:nvPr>
        </p:nvSpPr>
        <p:spPr>
          <a:xfrm>
            <a:off x="609605" y="2590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3" name="内容占位符 3"/>
          <p:cNvSpPr>
            <a:spLocks noGrp="1"/>
          </p:cNvSpPr>
          <p:nvPr>
            <p:ph sz="half" idx="2"/>
          </p:nvPr>
        </p:nvSpPr>
        <p:spPr>
          <a:xfrm>
            <a:off x="6197600" y="2590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6262-88AA-4656-A4E7-E3AFC1CE908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2" name="标题 1"/>
          <p:cNvSpPr>
            <a:spLocks noGrp="1"/>
          </p:cNvSpPr>
          <p:nvPr>
            <p:ph type="title"/>
          </p:nvPr>
        </p:nvSpPr>
        <p:spPr>
          <a:xfrm>
            <a:off x="609605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23" name="文本占位符 2"/>
          <p:cNvSpPr>
            <a:spLocks noGrp="1"/>
          </p:cNvSpPr>
          <p:nvPr>
            <p:ph type="body" idx="1"/>
          </p:nvPr>
        </p:nvSpPr>
        <p:spPr>
          <a:xfrm>
            <a:off x="609599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24" name="内容占位符 3"/>
          <p:cNvSpPr>
            <a:spLocks noGrp="1"/>
          </p:cNvSpPr>
          <p:nvPr>
            <p:ph sz="half" idx="2"/>
          </p:nvPr>
        </p:nvSpPr>
        <p:spPr>
          <a:xfrm>
            <a:off x="609599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2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26" name="内容占位符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2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2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2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D3C2-E125-4E81-B9CD-920ED83AE8A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3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3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3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C1C-979B-40DA-AD71-C1E57375993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/>
            </a:fld>
            <a:endParaRPr lang="en-US" altLang="zh-CN"/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+mj-lt"/>
                <a:ea typeface="+mj-ea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+mj-lt"/>
              <a:ea typeface="+mj-ea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3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3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680D-F5FC-4C3C-85A2-E9DC3FE437F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9" name="标题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80" name="内容占位符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81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8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8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8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3D09-43B1-46ED-9826-C9037E64085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5" name="标题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96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1049497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9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9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0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3180-CF9C-4C25-ACBA-D41DE157B07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1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D7D2-99F1-4814-AA17-AF0E133830D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7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752600"/>
            <a:ext cx="2743200" cy="4953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0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7" y="1752600"/>
            <a:ext cx="8026399" cy="4953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7353-C2DA-4F0B-AA68-19A8AE5CC6A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7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 dirty="0"/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/>
          </a:p>
        </p:txBody>
      </p:sp>
      <p:grpSp>
        <p:nvGrpSpPr>
          <p:cNvPr id="27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2814532" y="1229012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9" y="225951"/>
            <a:ext cx="469556" cy="414592"/>
          </a:xfrm>
          <a:prstGeom prst="rect">
            <a:avLst/>
          </a:prstGeom>
        </p:spPr>
        <p:txBody>
          <a:bodyPr lIns="68570" tIns="34289" rIns="68570" bIns="34289"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3" y="706203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2" y="133859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68570" tIns="34289" rIns="68570" bIns="3428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28151" y="6480176"/>
            <a:ext cx="2844800" cy="365125"/>
          </a:xfrm>
          <a:prstGeom prst="rect">
            <a:avLst/>
          </a:prstGeom>
        </p:spPr>
        <p:txBody>
          <a:bodyPr vert="horz" wrap="square" lIns="68570" tIns="34289" rIns="68570" bIns="34289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 lIns="68570" tIns="34289" rIns="68570" bIns="34289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8733" y="6491288"/>
            <a:ext cx="2844800" cy="365125"/>
          </a:xfrm>
          <a:prstGeom prst="rect">
            <a:avLst/>
          </a:prstGeom>
        </p:spPr>
        <p:txBody>
          <a:bodyPr vert="horz" wrap="square" lIns="68570" tIns="34289" rIns="68570" bIns="34289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lIns="68570" tIns="34289" rIns="68570" bIns="342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lIns="68570" tIns="34289" rIns="68570" bIns="342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 lIns="68570" tIns="34289" rIns="68570" bIns="34289"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11253281" y="95883"/>
            <a:ext cx="967683" cy="556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65" tIns="43287" rIns="86565" bIns="43287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/>
            <a:endParaRPr lang="zh-CN" altLang="en-US" sz="186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509" y="6356769"/>
            <a:ext cx="2742787" cy="364275"/>
          </a:xfrm>
          <a:prstGeom prst="rect">
            <a:avLst/>
          </a:prstGeom>
        </p:spPr>
        <p:txBody>
          <a:bodyPr lIns="64924" tIns="32465" rIns="64924" bIns="32465"/>
          <a:lstStyle/>
          <a:p>
            <a:pPr defTabSz="913130"/>
            <a:endParaRPr lang="zh-CN" altLang="en-US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21" y="6356769"/>
            <a:ext cx="4114179" cy="364275"/>
          </a:xfrm>
          <a:prstGeom prst="rect">
            <a:avLst/>
          </a:prstGeom>
        </p:spPr>
        <p:txBody>
          <a:bodyPr lIns="64924" tIns="32465" rIns="64924" bIns="32465"/>
          <a:lstStyle/>
          <a:p>
            <a:pPr defTabSz="913130"/>
            <a:endParaRPr lang="zh-CN" altLang="en-US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702513" y="190881"/>
            <a:ext cx="518387" cy="364275"/>
          </a:xfrm>
          <a:prstGeom prst="rect">
            <a:avLst/>
          </a:prstGeom>
        </p:spPr>
        <p:txBody>
          <a:bodyPr lIns="64924" tIns="32465" rIns="64924" bIns="32465"/>
          <a:lstStyle>
            <a:lvl1pPr algn="r">
              <a:defRPr sz="1465">
                <a:solidFill>
                  <a:schemeClr val="bg1"/>
                </a:solidFill>
                <a:latin typeface="+mn-lt"/>
              </a:defRPr>
            </a:lvl1pPr>
          </a:lstStyle>
          <a:p>
            <a:pPr defTabSz="913130"/>
            <a:fld id="{8C92ADDF-ABC6-4EEC-846D-A1AE2D410679}" type="slidenum">
              <a:rPr lang="zh-CN" altLang="en-US" smtClean="0">
                <a:solidFill>
                  <a:srgbClr val="FFFFFF"/>
                </a:solidFill>
              </a:rPr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1076" y="95335"/>
            <a:ext cx="213349" cy="556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55" rIns="91292" bIns="45655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/>
            <a:endParaRPr lang="zh-CN" altLang="en-US" sz="1865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304301" y="95333"/>
            <a:ext cx="3072459" cy="329435"/>
          </a:xfrm>
          <a:prstGeom prst="rect">
            <a:avLst/>
          </a:prstGeom>
        </p:spPr>
        <p:txBody>
          <a:bodyPr lIns="64924" tIns="32465" rIns="64924" bIns="32465" anchor="ctr"/>
          <a:lstStyle>
            <a:lvl1pPr marL="0" indent="0" algn="l">
              <a:buNone/>
              <a:defRPr sz="1735">
                <a:solidFill>
                  <a:srgbClr val="0070C0"/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  <a:endParaRPr lang="zh-CN" altLang="en-US" dirty="0"/>
          </a:p>
        </p:txBody>
      </p:sp>
      <p:sp>
        <p:nvSpPr>
          <p:cNvPr id="11" name="文本占位符 9"/>
          <p:cNvSpPr>
            <a:spLocks noGrp="1"/>
          </p:cNvSpPr>
          <p:nvPr>
            <p:ph type="body" sz="quarter" idx="14" hasCustomPrompt="1"/>
          </p:nvPr>
        </p:nvSpPr>
        <p:spPr>
          <a:xfrm>
            <a:off x="296664" y="436558"/>
            <a:ext cx="3072459" cy="215057"/>
          </a:xfrm>
          <a:prstGeom prst="rect">
            <a:avLst/>
          </a:prstGeom>
        </p:spPr>
        <p:txBody>
          <a:bodyPr lIns="64924" tIns="32465" rIns="64924" bIns="32465" anchor="ctr"/>
          <a:lstStyle>
            <a:lvl1pPr marL="0" indent="0" algn="l">
              <a:buNone/>
              <a:defRPr sz="106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lIns="68570" tIns="34289" rIns="68570" bIns="34289"/>
          <a:lstStyle/>
          <a:p>
            <a:fld id="{73127340-2293-49D2-96F1-6E7BF0C8FD9C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4596E2-CD65-48BF-87D1-8BC17B8150AB}" type="slidenum">
              <a:rPr lang="zh-CN" altLang="en-US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</a:fld>
            <a:endParaRPr lang="en-US" altLang="zh-CN" dirty="0">
              <a:solidFill>
                <a:srgbClr val="0000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4" Type="http://schemas.openxmlformats.org/officeDocument/2006/relationships/theme" Target="../theme/theme10.xml"/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/Relationships>
</file>

<file path=ppt/slideMasters/_rels/slideMaster1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/Relationships>
</file>

<file path=ppt/slideMasters/_rels/slideMaster12.xml.rels><?xml version="1.0" encoding="UTF-8" standalone="yes"?>
<Relationships xmlns="http://schemas.openxmlformats.org/package/2006/relationships"><Relationship Id="rId4" Type="http://schemas.openxmlformats.org/officeDocument/2006/relationships/theme" Target="../theme/theme12.xml"/><Relationship Id="rId3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6.xml"/><Relationship Id="rId15" Type="http://schemas.openxmlformats.org/officeDocument/2006/relationships/theme" Target="../theme/theme13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05.xml"/></Relationships>
</file>

<file path=ppt/slideMasters/_rels/slideMaster14.xml.rels><?xml version="1.0" encoding="UTF-8" standalone="yes"?>
<Relationships xmlns="http://schemas.openxmlformats.org/package/2006/relationships"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/Relationships>
</file>

<file path=ppt/slideMasters/_rels/slideMaster15.xml.rels><?xml version="1.0" encoding="UTF-8" standalone="yes"?>
<Relationships xmlns="http://schemas.openxmlformats.org/package/2006/relationships"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/Relationships>
</file>

<file path=ppt/slideMasters/_rels/slideMaster16.xml.rels><?xml version="1.0" encoding="UTF-8" standalone="yes"?>
<Relationships xmlns="http://schemas.openxmlformats.org/package/2006/relationships"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/Relationships>
</file>

<file path=ppt/slideMasters/_rels/slideMaster17.xml.rels><?xml version="1.0" encoding="UTF-8" standalone="yes"?>
<Relationships xmlns="http://schemas.openxmlformats.org/package/2006/relationships"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/Relationships>
</file>

<file path=ppt/slideMasters/_rels/slideMaster18.xml.rels><?xml version="1.0" encoding="UTF-8" standalone="yes"?>
<Relationships xmlns="http://schemas.openxmlformats.org/package/2006/relationships"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/Relationships>
</file>

<file path=ppt/slideMasters/_rels/slideMaster19.xml.rels><?xml version="1.0" encoding="UTF-8" standalone="yes"?>
<Relationships xmlns="http://schemas.openxmlformats.org/package/2006/relationships"><Relationship Id="rId4" Type="http://schemas.openxmlformats.org/officeDocument/2006/relationships/theme" Target="../theme/theme19.xml"/><Relationship Id="rId3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20.xml.rels><?xml version="1.0" encoding="UTF-8" standalone="yes"?>
<Relationships xmlns="http://schemas.openxmlformats.org/package/2006/relationships"><Relationship Id="rId4" Type="http://schemas.openxmlformats.org/officeDocument/2006/relationships/theme" Target="../theme/theme20.xml"/><Relationship Id="rId3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4.xml"/><Relationship Id="rId15" Type="http://schemas.openxmlformats.org/officeDocument/2006/relationships/theme" Target="../theme/theme21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43.xml"/></Relationships>
</file>

<file path=ppt/slideMasters/_rels/slideMaster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6.xml"/><Relationship Id="rId15" Type="http://schemas.openxmlformats.org/officeDocument/2006/relationships/theme" Target="../theme/theme22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55.xml"/></Relationships>
</file>

<file path=ppt/slideMasters/_rels/slideMaster23.xml.rels><?xml version="1.0" encoding="UTF-8" standalone="yes"?>
<Relationships xmlns="http://schemas.openxmlformats.org/package/2006/relationships"><Relationship Id="rId5" Type="http://schemas.openxmlformats.org/officeDocument/2006/relationships/theme" Target="../theme/theme23.xml"/><Relationship Id="rId4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/Relationships>
</file>

<file path=ppt/slideMasters/_rels/slideMaster24.xml.rels><?xml version="1.0" encoding="UTF-8" standalone="yes"?>
<Relationships xmlns="http://schemas.openxmlformats.org/package/2006/relationships"><Relationship Id="rId5" Type="http://schemas.openxmlformats.org/officeDocument/2006/relationships/theme" Target="../theme/theme24.xml"/><Relationship Id="rId4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/Relationships>
</file>

<file path=ppt/slideMasters/_rels/slideMaster25.xml.rels><?xml version="1.0" encoding="UTF-8" standalone="yes"?>
<Relationships xmlns="http://schemas.openxmlformats.org/package/2006/relationships"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/Relationships>
</file>

<file path=ppt/slideMasters/_rels/slideMaster26.xml.rels><?xml version="1.0" encoding="UTF-8" standalone="yes"?>
<Relationships xmlns="http://schemas.openxmlformats.org/package/2006/relationships"><Relationship Id="rId5" Type="http://schemas.openxmlformats.org/officeDocument/2006/relationships/theme" Target="../theme/theme26.xml"/><Relationship Id="rId4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/Relationships>
</file>

<file path=ppt/slideMasters/_rels/slideMaster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1.xml"/><Relationship Id="rId8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84.xml"/><Relationship Id="rId14" Type="http://schemas.openxmlformats.org/officeDocument/2006/relationships/theme" Target="../theme/theme27.xml"/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83.xml"/></Relationships>
</file>

<file path=ppt/slideMasters/_rels/slideMaster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2.xml"/><Relationship Id="rId8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95.xml"/><Relationship Id="rId15" Type="http://schemas.openxmlformats.org/officeDocument/2006/relationships/theme" Target="../theme/theme28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194.xml"/></Relationships>
</file>

<file path=ppt/slideMasters/_rels/slideMaster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4.xml"/><Relationship Id="rId8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207.xml"/><Relationship Id="rId15" Type="http://schemas.openxmlformats.org/officeDocument/2006/relationships/theme" Target="../theme/theme29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0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5" Type="http://schemas.openxmlformats.org/officeDocument/2006/relationships/theme" Target="../theme/theme4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5" Type="http://schemas.openxmlformats.org/officeDocument/2006/relationships/theme" Target="../theme/theme5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5" Type="http://schemas.openxmlformats.org/officeDocument/2006/relationships/theme" Target="../theme/theme6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.xml"/><Relationship Id="rId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5" Type="http://schemas.openxmlformats.org/officeDocument/2006/relationships/theme" Target="../theme/theme7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theme" Target="../theme/theme8.xml"/><Relationship Id="rId8" Type="http://schemas.openxmlformats.org/officeDocument/2006/relationships/slideLayout" Target="../slideLayouts/slideLayout90.xml"/><Relationship Id="rId7" Type="http://schemas.openxmlformats.org/officeDocument/2006/relationships/slideLayout" Target="../slideLayouts/slideLayout89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+mj-lt"/>
                <a:ea typeface="+mj-ea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+mj-lt"/>
              <a:ea typeface="+mj-ea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/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3" name="标题占位符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54" name="文本占位符 2"/>
          <p:cNvSpPr>
            <a:spLocks noGrp="1"/>
          </p:cNvSpPr>
          <p:nvPr>
            <p:ph type="body" idx="1"/>
          </p:nvPr>
        </p:nvSpPr>
        <p:spPr>
          <a:xfrm>
            <a:off x="609495" y="1600205"/>
            <a:ext cx="109730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55" name="日期占位符 3"/>
          <p:cNvSpPr>
            <a:spLocks noGrp="1"/>
          </p:cNvSpPr>
          <p:nvPr>
            <p:ph type="dt" sz="half" idx="2"/>
          </p:nvPr>
        </p:nvSpPr>
        <p:spPr>
          <a:xfrm>
            <a:off x="609494" y="6356355"/>
            <a:ext cx="2844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935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4879" y="6356355"/>
            <a:ext cx="3862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935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8200" y="6356355"/>
            <a:ext cx="2844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90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97162" name="Picture 2"/>
          <p:cNvPicPr>
            <a:picLocks noChangeAspect="1" noChangeArrowheads="1"/>
          </p:cNvPicPr>
          <p:nvPr/>
        </p:nvPicPr>
        <p:blipFill rotWithShape="1">
          <a:blip r:embed="rId12" cstate="print"/>
          <a:srcRect l="8759" t="24963" r="39781"/>
          <a:stretch>
            <a:fillRect/>
          </a:stretch>
        </p:blipFill>
        <p:spPr bwMode="auto">
          <a:xfrm flipH="1">
            <a:off x="5028327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94" name="TextBox 7"/>
          <p:cNvSpPr txBox="1">
            <a:spLocks noChangeArrowheads="1"/>
          </p:cNvSpPr>
          <p:nvPr/>
        </p:nvSpPr>
        <p:spPr bwMode="auto">
          <a:xfrm>
            <a:off x="11020663" y="6464861"/>
            <a:ext cx="569387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Calibri Light" panose="020F0302020204030204"/>
                <a:ea typeface="+mj-ea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Calibri Light" panose="020F0302020204030204"/>
              <a:ea typeface="+mj-ea"/>
              <a:cs typeface="Noto Sans CJK Black"/>
            </a:endParaRPr>
          </a:p>
        </p:txBody>
      </p:sp>
      <p:pic>
        <p:nvPicPr>
          <p:cNvPr id="2097163" name="图片 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802846" y="6506909"/>
            <a:ext cx="326343" cy="244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5" y="1752600"/>
            <a:ext cx="10972800" cy="76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494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5" y="2590800"/>
            <a:ext cx="109728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4947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356358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endParaRPr lang="en-US"/>
          </a:p>
        </p:txBody>
      </p:sp>
      <p:sp>
        <p:nvSpPr>
          <p:cNvPr id="104947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5" y="6356358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104947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4" y="6356358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fld id="{1116561D-CA0D-42E2-8FC0-F1AF9CEEC73A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44728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44728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165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56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7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9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1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3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5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9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3" descr="C:\Users\Administrator\Desktop\41414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42131" y="466725"/>
            <a:ext cx="52197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7" name="Rectangle 11"/>
          <p:cNvSpPr>
            <a:spLocks noChangeArrowheads="1"/>
          </p:cNvSpPr>
          <p:nvPr/>
        </p:nvSpPr>
        <p:spPr bwMode="auto">
          <a:xfrm>
            <a:off x="2422798" y="3848029"/>
            <a:ext cx="7239000" cy="101473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kumimoji="1"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kumimoji="1"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8" name="标题 1"/>
          <p:cNvSpPr txBox="1"/>
          <p:nvPr/>
        </p:nvSpPr>
        <p:spPr bwMode="auto">
          <a:xfrm>
            <a:off x="1823935" y="1924111"/>
            <a:ext cx="9036496" cy="1655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大连化物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所博士后待遇介绍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pic>
        <p:nvPicPr>
          <p:cNvPr id="2097156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652" y="5553550"/>
            <a:ext cx="1772309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7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8391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8" name="图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4760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9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1129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0" name="图片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27500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1" name="图片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022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</a:fld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275532" y="733261"/>
            <a:ext cx="12068908" cy="5528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CN" altLang="zh-CN" sz="2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博士后</a:t>
            </a:r>
            <a:r>
              <a:rPr lang="zh-CN" altLang="zh-CN" sz="2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年收入（税前）：</a:t>
            </a:r>
            <a:r>
              <a:rPr lang="en-US" altLang="zh-CN" sz="2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zh-CN" sz="2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2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年起</a:t>
            </a:r>
            <a:r>
              <a:rPr lang="zh-CN" altLang="zh-CN" sz="2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（包括：住房公积金及省、市</a:t>
            </a:r>
            <a:r>
              <a:rPr lang="zh-CN" altLang="zh-CN" sz="2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补助）</a:t>
            </a:r>
            <a:r>
              <a:rPr lang="zh-CN" altLang="en-US" sz="2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6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000"/>
              </a:lnSpc>
            </a:pPr>
            <a:r>
              <a:rPr lang="en-US" altLang="zh-CN" sz="2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博士后</a:t>
            </a:r>
            <a:r>
              <a:rPr lang="zh-CN" altLang="zh-CN" sz="2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平均</a:t>
            </a:r>
            <a:r>
              <a:rPr lang="zh-CN" altLang="zh-CN" sz="2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年收入</a:t>
            </a:r>
            <a:r>
              <a:rPr lang="en-US" altLang="zh-CN" sz="2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34.4</a:t>
            </a:r>
            <a:r>
              <a:rPr lang="zh-CN" altLang="zh-CN" sz="2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万，最高年收入＞</a:t>
            </a:r>
            <a:r>
              <a:rPr lang="en-US" altLang="zh-CN" sz="2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zh-CN" sz="2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zh-CN" sz="2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（根据</a:t>
            </a:r>
            <a:r>
              <a:rPr lang="en-US" altLang="zh-CN" sz="2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zh-CN" sz="2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zh-CN" sz="2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月数据统计）</a:t>
            </a:r>
            <a:r>
              <a:rPr lang="en-US" altLang="zh-CN" sz="2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en-US" altLang="zh-CN" sz="26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20090" indent="-3429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zh-CN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研究所为在站博士后（统招统分）缴纳</a:t>
            </a:r>
            <a:r>
              <a:rPr lang="zh-CN" altLang="zh-CN" sz="2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社会保险（五险）</a:t>
            </a:r>
            <a:r>
              <a:rPr lang="zh-CN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，建立</a:t>
            </a:r>
            <a:r>
              <a:rPr lang="zh-CN" altLang="zh-CN" sz="2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住房公积金</a:t>
            </a:r>
            <a:endParaRPr lang="zh-CN" altLang="zh-CN" sz="22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20090" indent="-3429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zh-CN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zh-CN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博士后支持计划：每年组织</a:t>
            </a: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2-3</a:t>
            </a:r>
            <a:r>
              <a:rPr lang="zh-CN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次遴选，</a:t>
            </a:r>
            <a:r>
              <a:rPr lang="zh-CN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资助等次：</a:t>
            </a:r>
            <a:r>
              <a:rPr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年、</a:t>
            </a:r>
            <a:r>
              <a:rPr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年、</a:t>
            </a:r>
            <a:r>
              <a:rPr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（资助期</a:t>
            </a: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zh-CN" sz="2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CN" altLang="en-US" sz="2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r>
              <a:rPr lang="zh-CN" altLang="zh-CN" sz="2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zh-CN" altLang="zh-CN" sz="2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zh-CN" sz="2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9750" indent="-3429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zh-CN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辽宁省</a:t>
            </a:r>
            <a:r>
              <a:rPr lang="zh-CN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优秀博士后奖励：</a:t>
            </a:r>
            <a:r>
              <a:rPr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（博士毕业学校全球排名前</a:t>
            </a:r>
            <a:r>
              <a:rPr lang="en-US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zh-CN" sz="2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zh-CN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9750" indent="-3429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zh-CN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</a:t>
            </a:r>
            <a:r>
              <a:rPr lang="zh-CN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站博士后来辽工作奖励：</a:t>
            </a:r>
            <a:r>
              <a:rPr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（博士毕业学校全球排名前</a:t>
            </a:r>
            <a:r>
              <a:rPr lang="en-US" altLang="zh-CN" sz="2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zh-CN" sz="2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zh-CN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9750" indent="-3429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zh-CN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国家</a:t>
            </a:r>
            <a:r>
              <a:rPr lang="zh-CN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博新计划：</a:t>
            </a:r>
            <a:r>
              <a:rPr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（国内博士</a:t>
            </a:r>
            <a:r>
              <a:rPr lang="zh-CN" altLang="zh-CN" sz="2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zh-CN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9750" indent="-3429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zh-CN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国际</a:t>
            </a:r>
            <a:r>
              <a:rPr lang="zh-CN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博士后交流计划引进项目：</a:t>
            </a:r>
            <a:r>
              <a:rPr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（外籍、海外博士</a:t>
            </a:r>
            <a:r>
              <a:rPr lang="zh-CN" altLang="zh-CN" sz="2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zh-CN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9750" indent="-3429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zh-CN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中科院</a:t>
            </a: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PIFI</a:t>
            </a:r>
            <a:r>
              <a:rPr lang="zh-CN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项目（外籍博士）：</a:t>
            </a:r>
            <a:r>
              <a:rPr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2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zh-CN" sz="2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外籍</a:t>
            </a:r>
            <a:r>
              <a:rPr lang="zh-CN" altLang="en-US" sz="2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博士</a:t>
            </a:r>
            <a:r>
              <a:rPr lang="zh-CN" altLang="zh-CN" sz="2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877194" y="197043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博士后薪酬待遇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60584" y="6329589"/>
            <a:ext cx="9689123" cy="49244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以上各项支持可叠加获得，最高年收入可超</a:t>
            </a:r>
            <a:r>
              <a:rPr lang="en-US" altLang="zh-CN" sz="2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2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</a:fld>
            <a:endParaRPr lang="en-US" altLang="zh-CN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94592" y="898546"/>
          <a:ext cx="10369156" cy="55022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0407"/>
                <a:gridCol w="2842055"/>
                <a:gridCol w="2187147"/>
                <a:gridCol w="2001795"/>
                <a:gridCol w="1867752"/>
              </a:tblGrid>
              <a:tr h="5015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CN" altLang="en-US" sz="19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支持类别</a:t>
                      </a:r>
                      <a:endParaRPr lang="zh-CN" altLang="en-US" sz="19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9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博士后待遇</a:t>
                      </a:r>
                      <a:endParaRPr lang="zh-CN" altLang="en-US" sz="19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9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人员类别</a:t>
                      </a:r>
                      <a:endParaRPr lang="zh-CN" altLang="en-US" sz="19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9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sz="19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9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CN" sz="19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altLang="en-US" sz="19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资助期</a:t>
                      </a:r>
                      <a:r>
                        <a:rPr lang="en-US" altLang="zh-CN" sz="19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9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CN" sz="19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9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9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最高</a:t>
                      </a:r>
                      <a:r>
                        <a:rPr lang="zh-CN" altLang="en-US" sz="19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待遇（税前）</a:t>
                      </a:r>
                      <a:endParaRPr lang="zh-CN" altLang="en-US" sz="19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>
                    <a:solidFill>
                      <a:srgbClr val="0070C0"/>
                    </a:solidFill>
                  </a:tcPr>
                </a:tc>
              </a:tr>
              <a:tr h="318183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9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保障性待遇</a:t>
                      </a:r>
                      <a:endParaRPr lang="zh-CN" altLang="en-US" sz="19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9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最低工资</a:t>
                      </a:r>
                      <a:endParaRPr lang="zh-CN" altLang="en-US" sz="19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9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博士后</a:t>
                      </a:r>
                      <a:endParaRPr lang="zh-CN" altLang="en-US" sz="19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13</a:t>
                      </a:r>
                      <a:endParaRPr lang="en-US" altLang="en-US" sz="19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&gt;28</a:t>
                      </a:r>
                      <a:r>
                        <a:rPr lang="zh-CN" altLang="en-US" sz="19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sz="19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9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endParaRPr lang="zh-CN" altLang="en-US" sz="19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/>
                </a:tc>
              </a:tr>
              <a:tr h="35195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9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住房公积金</a:t>
                      </a:r>
                      <a:endParaRPr lang="zh-CN" altLang="en-US" sz="19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/>
                </a:tc>
                <a:tc vMerge="1"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9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9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/>
                </a:tc>
                <a:tc vMerge="1">
                  <a:tcPr/>
                </a:tc>
              </a:tr>
              <a:tr h="0">
                <a:tc vMerge="1"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9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辽宁省基本保障</a:t>
                      </a:r>
                      <a:endParaRPr lang="zh-CN" altLang="en-US" sz="1900" b="1" kern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421443">
                <a:tc vMerge="1">
                  <a:tcPr/>
                </a:tc>
                <a:tc vMerge="1">
                  <a:tcPr marL="56643" marR="56643" marT="0" marB="0" anchor="ctr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9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1900" b="1" kern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/>
                </a:tc>
                <a:tc vMerge="1">
                  <a:tcPr/>
                </a:tc>
              </a:tr>
              <a:tr h="421443">
                <a:tc vMerge="1">
                  <a:tcPr marL="56643" marR="56643" marT="0" marB="0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9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大连市基本保障</a:t>
                      </a:r>
                      <a:endParaRPr lang="zh-CN" altLang="en-US" sz="1900" b="1" kern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/>
                </a:tc>
                <a:tc vMerge="1"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9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1900" b="1" kern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/>
                </a:tc>
                <a:tc vMerge="1">
                  <a:tcPr marL="56643" marR="56643" marT="0" marB="0" anchor="ctr"/>
                </a:tc>
              </a:tr>
              <a:tr h="45404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9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研究所支持</a:t>
                      </a:r>
                      <a:endParaRPr lang="zh-CN" altLang="en-US" sz="19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>
                    <a:solidFill>
                      <a:srgbClr val="D1EB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9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优秀博士后</a:t>
                      </a:r>
                      <a:endParaRPr lang="en-US" altLang="zh-CN" sz="19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9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支持计划</a:t>
                      </a:r>
                      <a:endParaRPr lang="zh-CN" altLang="en-US" sz="19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9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三等资助</a:t>
                      </a:r>
                      <a:endParaRPr lang="zh-CN" altLang="en-US" sz="19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9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&gt;38</a:t>
                      </a:r>
                      <a:r>
                        <a:rPr lang="zh-CN" altLang="en-US" sz="19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sz="19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9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endParaRPr lang="zh-CN" altLang="en-US" sz="19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/>
                </a:tc>
              </a:tr>
              <a:tr h="45485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9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二等资助</a:t>
                      </a:r>
                      <a:endParaRPr lang="zh-CN" altLang="en-US" sz="19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9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&gt;48</a:t>
                      </a:r>
                      <a:r>
                        <a:rPr lang="zh-CN" altLang="en-US" sz="19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sz="19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9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endParaRPr lang="zh-CN" altLang="en-US" sz="19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/>
                </a:tc>
              </a:tr>
              <a:tr h="31818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9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一等资助</a:t>
                      </a:r>
                      <a:endParaRPr lang="zh-CN" altLang="en-US" sz="19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9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&gt;58</a:t>
                      </a:r>
                      <a:r>
                        <a:rPr lang="zh-CN" altLang="en-US" sz="19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sz="19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9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endParaRPr lang="zh-CN" altLang="en-US" sz="19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/>
                </a:tc>
              </a:tr>
              <a:tr h="711726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9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外部支持</a:t>
                      </a:r>
                      <a:endParaRPr lang="zh-CN" altLang="en-US" sz="19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9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辽宁省优博支持</a:t>
                      </a:r>
                      <a:endParaRPr lang="zh-CN" altLang="en-US" sz="1900" b="1" kern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全球排名前</a:t>
                      </a:r>
                      <a:r>
                        <a:rPr lang="en-US" altLang="zh-CN" sz="16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zh-CN" altLang="en-US" sz="16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高校毕业博士来辽做博士后</a:t>
                      </a:r>
                      <a:endParaRPr lang="zh-CN" altLang="en-US" sz="1600" b="1" kern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9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1900" b="1" kern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9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&gt;68</a:t>
                      </a:r>
                      <a:r>
                        <a:rPr lang="zh-CN" altLang="en-US" sz="19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altLang="zh-CN" sz="19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9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endParaRPr lang="zh-CN" altLang="en-US" sz="1900" b="1" kern="12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/>
                </a:tc>
              </a:tr>
              <a:tr h="481416">
                <a:tc vMerge="1">
                  <a:tcPr marL="56643" marR="56643" marT="0" marB="0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9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国家博新计划</a:t>
                      </a:r>
                      <a:endParaRPr lang="zh-CN" altLang="en-US" sz="19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9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国内博士</a:t>
                      </a:r>
                      <a:endParaRPr lang="zh-CN" altLang="en-US" sz="19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9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&gt;88</a:t>
                      </a:r>
                      <a:r>
                        <a:rPr lang="zh-CN" altLang="en-US" sz="19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sz="19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9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endParaRPr lang="zh-CN" altLang="en-US" sz="19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/>
                </a:tc>
              </a:tr>
              <a:tr h="454853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7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国家国际交流</a:t>
                      </a:r>
                      <a:r>
                        <a:rPr lang="zh-CN" altLang="en-US" sz="17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计划引进项目</a:t>
                      </a:r>
                      <a:endParaRPr lang="zh-CN" altLang="en-US" sz="17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9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国外、外籍博士</a:t>
                      </a:r>
                      <a:endParaRPr lang="zh-CN" altLang="en-US" sz="1900" b="1" kern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5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&gt;88</a:t>
                      </a:r>
                      <a:r>
                        <a:rPr lang="zh-CN" altLang="en-US" sz="19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sz="19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9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endParaRPr lang="zh-CN" altLang="en-US" sz="19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/>
                </a:tc>
              </a:tr>
              <a:tr h="575446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9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中科院</a:t>
                      </a:r>
                      <a:r>
                        <a:rPr lang="en-US" altLang="zh-CN" sz="19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PIFI</a:t>
                      </a:r>
                      <a:r>
                        <a:rPr lang="zh-CN" altLang="en-US" sz="19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计划</a:t>
                      </a:r>
                      <a:endParaRPr lang="zh-CN" altLang="en-US" sz="19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900" b="1" kern="12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外籍博士</a:t>
                      </a:r>
                      <a:endParaRPr lang="zh-CN" altLang="en-US" sz="1900" b="1" kern="12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25</a:t>
                      </a:r>
                      <a:endParaRPr lang="en-US" altLang="en-US" sz="19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&gt;113</a:t>
                      </a:r>
                      <a:r>
                        <a:rPr lang="zh-CN" altLang="en-US" sz="19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sz="19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9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endParaRPr lang="zh-CN" altLang="en-US" sz="19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/>
                </a:tc>
              </a:tr>
            </a:tbl>
          </a:graphicData>
        </a:graphic>
      </p:graphicFrame>
      <p:sp>
        <p:nvSpPr>
          <p:cNvPr id="4" name="标题 1"/>
          <p:cNvSpPr txBox="1"/>
          <p:nvPr/>
        </p:nvSpPr>
        <p:spPr>
          <a:xfrm>
            <a:off x="889731" y="138737"/>
            <a:ext cx="10865585" cy="512811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博士后薪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酬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体系简表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</a:fld>
            <a:endParaRPr lang="en-US" altLang="zh-CN" dirty="0"/>
          </a:p>
        </p:txBody>
      </p:sp>
      <p:sp>
        <p:nvSpPr>
          <p:cNvPr id="4" name="标题 1"/>
          <p:cNvSpPr txBox="1"/>
          <p:nvPr/>
        </p:nvSpPr>
        <p:spPr>
          <a:xfrm>
            <a:off x="877194" y="197043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博士后未来发展及其他待遇保障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8940" y="801919"/>
            <a:ext cx="1176410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8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zh-CN" sz="27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出站</a:t>
            </a: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博士</a:t>
            </a:r>
            <a:r>
              <a:rPr lang="zh-CN" altLang="zh-CN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zh-CN" altLang="zh-CN" sz="2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留所工作</a:t>
            </a:r>
            <a:r>
              <a:rPr lang="zh-CN" altLang="zh-CN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不受招聘</a:t>
            </a:r>
            <a:r>
              <a:rPr lang="en-US" altLang="zh-CN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1:3</a:t>
            </a:r>
            <a:r>
              <a:rPr lang="zh-CN" altLang="zh-CN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比例限制，通过考核后择优入事业</a:t>
            </a:r>
            <a:r>
              <a:rPr lang="zh-CN" altLang="zh-CN" sz="27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</a:t>
            </a:r>
            <a:endParaRPr lang="zh-CN" altLang="zh-CN" sz="27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9750" indent="-3429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zh-CN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事业</a:t>
            </a:r>
            <a:r>
              <a:rPr lang="zh-CN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编制身份</a:t>
            </a:r>
            <a:r>
              <a:rPr lang="zh-CN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，缴纳</a:t>
            </a:r>
            <a:r>
              <a:rPr lang="zh-CN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五险二金（职业年金、住房公积金）</a:t>
            </a:r>
            <a:r>
              <a:rPr lang="zh-CN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、享受</a:t>
            </a:r>
            <a:r>
              <a:rPr lang="zh-CN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公务员医疗</a:t>
            </a:r>
            <a:r>
              <a:rPr lang="zh-CN" altLang="zh-CN" sz="2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待遇</a:t>
            </a:r>
            <a:r>
              <a:rPr lang="zh-CN" altLang="en-US" sz="2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9750" indent="-3429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zh-CN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符合</a:t>
            </a:r>
            <a:r>
              <a:rPr lang="zh-CN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申领条件者，研究所给予</a:t>
            </a:r>
            <a:r>
              <a:rPr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万元购房补贴</a:t>
            </a:r>
            <a:r>
              <a:rPr lang="zh-CN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；对于具有国内外知名大学</a:t>
            </a:r>
            <a:r>
              <a:rPr lang="zh-CN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授予博士学位</a:t>
            </a:r>
            <a:r>
              <a:rPr lang="zh-CN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或博士后出站人员，经大连市人才认定，给予</a:t>
            </a:r>
            <a:r>
              <a:rPr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  <a:r>
              <a:rPr lang="zh-CN" altLang="zh-CN" sz="2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安家费</a:t>
            </a:r>
            <a:r>
              <a:rPr lang="zh-CN" altLang="en-US" sz="2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zh-CN" sz="2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9750" indent="-3429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zh-CN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博士</a:t>
            </a:r>
            <a:r>
              <a:rPr lang="zh-CN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毕业学校</a:t>
            </a:r>
            <a:r>
              <a:rPr lang="zh-CN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全球排名</a:t>
            </a:r>
            <a:r>
              <a:rPr lang="en-US" altLang="zh-CN" sz="2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TOP200</a:t>
            </a:r>
            <a:r>
              <a:rPr lang="zh-CN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可享受辽宁省优秀博士后来辽工作奖励</a:t>
            </a:r>
            <a:r>
              <a:rPr lang="en-US" altLang="zh-CN" sz="2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zh-CN" sz="2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en-US" sz="2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9750" indent="-3429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zh-CN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申请“</a:t>
            </a:r>
            <a:r>
              <a:rPr lang="zh-CN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大连化物所优秀青年博士人才计划</a:t>
            </a:r>
            <a:r>
              <a:rPr lang="zh-CN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”，择优评选，可直接</a:t>
            </a:r>
            <a:r>
              <a:rPr lang="zh-CN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聘为副研究员</a:t>
            </a:r>
            <a:r>
              <a:rPr lang="zh-CN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，研究所给予</a:t>
            </a:r>
            <a:r>
              <a:rPr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万元科研启动经费</a:t>
            </a:r>
            <a:r>
              <a:rPr lang="zh-CN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，并提供</a:t>
            </a:r>
            <a:r>
              <a:rPr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万元个人租（购）房</a:t>
            </a:r>
            <a:r>
              <a:rPr lang="zh-CN" altLang="zh-CN" sz="2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补贴</a:t>
            </a:r>
            <a:r>
              <a:rPr lang="zh-CN" altLang="en-US" sz="2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zh-CN" sz="2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9750" indent="-3429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zh-CN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申请“</a:t>
            </a:r>
            <a:r>
              <a:rPr lang="zh-CN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中科院大连化物所国际英才计划</a:t>
            </a:r>
            <a:r>
              <a:rPr lang="zh-CN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”，择优评选，由研究所提供资助，公派前往国际知名大学、科研机构学习交流。</a:t>
            </a:r>
            <a:r>
              <a:rPr lang="zh-CN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资助金额</a:t>
            </a:r>
            <a:r>
              <a:rPr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万—</a:t>
            </a:r>
            <a:r>
              <a:rPr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年，资助期</a:t>
            </a:r>
            <a:r>
              <a:rPr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9750" indent="-342900">
              <a:lnSpc>
                <a:spcPts val="38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事业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编制职工同等享受</a:t>
            </a:r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子女入托、入学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待遇</a:t>
            </a:r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，出站入所子女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可进入</a:t>
            </a:r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中国科学院幼儿园、大连理工大学附属小学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（综合排名全市前十）和</a:t>
            </a:r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大连理工大学附属中学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（综合排名全市前十）就读。</a:t>
            </a:r>
            <a:endParaRPr lang="zh-CN" altLang="zh-CN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标题 1"/>
          <p:cNvSpPr txBox="1"/>
          <p:nvPr/>
        </p:nvSpPr>
        <p:spPr>
          <a:xfrm>
            <a:off x="877194" y="126703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lnSpc>
                <a:spcPts val="38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优秀青年博士人才</a:t>
            </a:r>
            <a:endParaRPr lang="zh-CN" altLang="en-US" sz="32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163051" y="616294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4596E2-CD65-48BF-87D1-8BC17B8150A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2894" y="849704"/>
            <a:ext cx="11294998" cy="2041585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遴选条件：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选拔和培养</a:t>
            </a:r>
            <a:r>
              <a:rPr lang="zh-CN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优秀青年</a:t>
            </a: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科技人才，加强研究所人才队伍建设，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加大对优秀青年博士人才的支持力度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年龄不超过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（应届毕业生、博士后、博士职工、所外博士等）</a:t>
            </a:r>
            <a:endParaRPr lang="en-US" altLang="zh-CN" sz="2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4614" y="3041916"/>
            <a:ext cx="10919859" cy="1066959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遴选程序：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本人申请、专家推荐、部门同意、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学委会评审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8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6335" y="4457401"/>
            <a:ext cx="10919859" cy="1554272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支持方式：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聘为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副研究员</a:t>
            </a:r>
            <a:endParaRPr lang="en-US" altLang="zh-CN" sz="28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给予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100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万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科研经费和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50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万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安家补贴</a:t>
            </a:r>
            <a:endParaRPr lang="zh-CN" altLang="en-US" sz="28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标题 1"/>
          <p:cNvSpPr txBox="1"/>
          <p:nvPr/>
        </p:nvSpPr>
        <p:spPr>
          <a:xfrm>
            <a:off x="877194" y="126703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国际英才计划</a:t>
            </a:r>
            <a:endParaRPr lang="zh-CN" altLang="en-US" sz="32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549921" y="602226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4596E2-CD65-48BF-87D1-8BC17B8150A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7009" y="709024"/>
            <a:ext cx="11294998" cy="2041585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遴选条件：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成才项目：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“优秀青年博士人才”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入选者（</a:t>
            </a:r>
            <a:r>
              <a:rPr lang="en-US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3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年内）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中宋" panose="02010600040101010101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育才项目：</a:t>
            </a:r>
            <a:r>
              <a:rPr lang="en-US" altLang="zh-CN" sz="2800" b="1" dirty="0" smtClean="0">
                <a:solidFill>
                  <a:srgbClr val="C00000"/>
                </a:solidFill>
                <a:latin typeface="+mj-cs"/>
                <a:ea typeface="微软雅黑" panose="020B0503020204020204" pitchFamily="34" charset="-122"/>
              </a:rPr>
              <a:t>30</a:t>
            </a:r>
            <a:r>
              <a:rPr lang="zh-CN" altLang="en-US" sz="2800" b="1" dirty="0" smtClean="0">
                <a:solidFill>
                  <a:srgbClr val="C00000"/>
                </a:solidFill>
                <a:latin typeface="+mj-cs"/>
                <a:ea typeface="微软雅黑" panose="020B0503020204020204" pitchFamily="34" charset="-122"/>
              </a:rPr>
              <a:t>岁以下</a:t>
            </a:r>
            <a:r>
              <a:rPr lang="zh-CN" altLang="en-US" sz="2800" b="1" dirty="0" smtClean="0">
                <a:latin typeface="+mj-cs"/>
                <a:ea typeface="微软雅黑" panose="020B0503020204020204" pitchFamily="34" charset="-122"/>
              </a:rPr>
              <a:t>，</a:t>
            </a:r>
            <a:r>
              <a:rPr lang="zh-CN" altLang="zh-CN" sz="2800" b="1" dirty="0" smtClean="0">
                <a:latin typeface="+mj-cs"/>
                <a:ea typeface="微软雅黑" panose="020B0503020204020204" pitchFamily="34" charset="-122"/>
              </a:rPr>
              <a:t>应届</a:t>
            </a:r>
            <a:r>
              <a:rPr lang="zh-CN" altLang="zh-CN" sz="2800" b="1" dirty="0" smtClean="0">
                <a:solidFill>
                  <a:srgbClr val="C00000"/>
                </a:solidFill>
                <a:latin typeface="+mj-cs"/>
                <a:ea typeface="微软雅黑" panose="020B0503020204020204" pitchFamily="34" charset="-122"/>
              </a:rPr>
              <a:t>博士毕业生或出站博士后</a:t>
            </a:r>
            <a:endParaRPr lang="en-US" altLang="zh-CN" sz="2800" b="1" dirty="0" smtClean="0">
              <a:solidFill>
                <a:srgbClr val="C00000"/>
              </a:solidFill>
              <a:latin typeface="+mj-cs"/>
              <a:ea typeface="微软雅黑" panose="020B0503020204020204" pitchFamily="34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latin typeface="+mj-cs"/>
                <a:ea typeface="微软雅黑" panose="020B0503020204020204" pitchFamily="34" charset="-122"/>
              </a:rPr>
              <a:t>助才项目：获得国家、院公派项目资助的</a:t>
            </a:r>
            <a:r>
              <a:rPr lang="zh-CN" altLang="en-US" sz="2800" b="1" dirty="0" smtClean="0">
                <a:solidFill>
                  <a:srgbClr val="C00000"/>
                </a:solidFill>
                <a:latin typeface="+mj-cs"/>
                <a:ea typeface="微软雅黑" panose="020B0503020204020204" pitchFamily="34" charset="-122"/>
              </a:rPr>
              <a:t>在编职工</a:t>
            </a:r>
            <a:endParaRPr lang="zh-CN" altLang="en-US" sz="2800" b="1" dirty="0" smtClean="0">
              <a:solidFill>
                <a:srgbClr val="C00000"/>
              </a:solidFill>
              <a:latin typeface="+mj-cs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1148" y="2619880"/>
            <a:ext cx="11294998" cy="2041585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遴选程序：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成才项目：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本人申请，研究组同意，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所务会议研究决定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中宋" panose="02010600040101010101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育才项目：本人申请，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学委会评审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800" b="1" dirty="0" smtClean="0">
              <a:latin typeface="+mj-cs"/>
              <a:ea typeface="微软雅黑" panose="020B0503020204020204" pitchFamily="34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latin typeface="+mj-cs"/>
                <a:ea typeface="微软雅黑" panose="020B0503020204020204" pitchFamily="34" charset="-122"/>
              </a:rPr>
              <a:t>助才项目：按国家、院公派项目遴选程序进行。</a:t>
            </a:r>
            <a:endParaRPr lang="zh-CN" altLang="en-US" sz="2800" b="1" dirty="0" smtClean="0">
              <a:latin typeface="+mj-cs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5286" y="4517470"/>
            <a:ext cx="11294998" cy="2041585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支持方式：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成才项目：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40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万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/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年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，资助期：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1-3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年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中宋" panose="02010600040101010101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育才项目：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，资助期：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1-3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2800" b="1" dirty="0" smtClean="0">
              <a:solidFill>
                <a:srgbClr val="C00000"/>
              </a:solidFill>
              <a:latin typeface="+mj-cs"/>
              <a:ea typeface="微软雅黑" panose="020B0503020204020204" pitchFamily="34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latin typeface="+mj-cs"/>
                <a:ea typeface="微软雅黑" panose="020B0503020204020204" pitchFamily="34" charset="-122"/>
              </a:rPr>
              <a:t>助才项目：研究所</a:t>
            </a:r>
            <a:r>
              <a:rPr lang="zh-CN" altLang="en-US" sz="2800" b="1" dirty="0" smtClean="0">
                <a:solidFill>
                  <a:srgbClr val="C00000"/>
                </a:solidFill>
                <a:latin typeface="+mj-cs"/>
                <a:ea typeface="微软雅黑" panose="020B0503020204020204" pitchFamily="34" charset="-122"/>
              </a:rPr>
              <a:t>发放基本工资、岗位津贴</a:t>
            </a:r>
            <a:r>
              <a:rPr lang="zh-CN" altLang="en-US" sz="2800" b="1" dirty="0" smtClean="0">
                <a:latin typeface="+mj-cs"/>
                <a:ea typeface="微软雅黑" panose="020B0503020204020204" pitchFamily="34" charset="-122"/>
              </a:rPr>
              <a:t>，资助期：</a:t>
            </a:r>
            <a:r>
              <a:rPr lang="en-US" altLang="zh-CN" sz="2800" b="1" dirty="0" smtClean="0">
                <a:solidFill>
                  <a:srgbClr val="C00000"/>
                </a:solidFill>
                <a:latin typeface="+mj-cs"/>
                <a:ea typeface="微软雅黑" panose="020B0503020204020204" pitchFamily="34" charset="-122"/>
              </a:rPr>
              <a:t>1-2</a:t>
            </a:r>
            <a:r>
              <a:rPr lang="zh-CN" altLang="en-US" sz="2800" b="1" dirty="0" smtClean="0">
                <a:solidFill>
                  <a:srgbClr val="C00000"/>
                </a:solidFill>
                <a:latin typeface="+mj-cs"/>
                <a:ea typeface="微软雅黑" panose="020B0503020204020204" pitchFamily="34" charset="-122"/>
              </a:rPr>
              <a:t>年</a:t>
            </a:r>
            <a:endParaRPr lang="zh-CN" altLang="en-US" sz="2800" b="1" dirty="0" smtClean="0">
              <a:latin typeface="+mj-cs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2324af78-cf22-4d29-84c6-79c19d4d75fd}"/>
</p:tagLst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5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8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30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3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3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40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41_自定义设计方案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4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1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000000"/>
      </a:lt1>
      <a:dk2>
        <a:srgbClr val="1F497D"/>
      </a:dk2>
      <a:lt2>
        <a:srgbClr val="2E66CD"/>
      </a:lt2>
      <a:accent1>
        <a:srgbClr val="02216C"/>
      </a:accent1>
      <a:accent2>
        <a:srgbClr val="153E7B"/>
      </a:accent2>
      <a:accent3>
        <a:srgbClr val="AAAAAA"/>
      </a:accent3>
      <a:accent4>
        <a:srgbClr val="000000"/>
      </a:accent4>
      <a:accent5>
        <a:srgbClr val="AAABBA"/>
      </a:accent5>
      <a:accent6>
        <a:srgbClr val="12376F"/>
      </a:accent6>
      <a:hlink>
        <a:srgbClr val="3382F8"/>
      </a:hlink>
      <a:folHlink>
        <a:srgbClr val="7F7F7F"/>
      </a:folHlink>
    </a:clrScheme>
    <a:fontScheme name="1_Office Theme">
      <a:majorFont>
        <a:latin typeface="Tahoma"/>
        <a:ea typeface=""/>
        <a:cs typeface="Tahoma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000000"/>
        </a:lt1>
        <a:dk2>
          <a:srgbClr val="1F497D"/>
        </a:dk2>
        <a:lt2>
          <a:srgbClr val="2E66CD"/>
        </a:lt2>
        <a:accent1>
          <a:srgbClr val="02216C"/>
        </a:accent1>
        <a:accent2>
          <a:srgbClr val="153E7B"/>
        </a:accent2>
        <a:accent3>
          <a:srgbClr val="AAAAAA"/>
        </a:accent3>
        <a:accent4>
          <a:srgbClr val="000000"/>
        </a:accent4>
        <a:accent5>
          <a:srgbClr val="AAABBA"/>
        </a:accent5>
        <a:accent6>
          <a:srgbClr val="12376F"/>
        </a:accent6>
        <a:hlink>
          <a:srgbClr val="3382F8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5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1474</Words>
  <Application>WPS 演示</Application>
  <PresentationFormat>自定义</PresentationFormat>
  <Paragraphs>204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29</vt:i4>
      </vt:variant>
      <vt:variant>
        <vt:lpstr>幻灯片标题</vt:lpstr>
      </vt:variant>
      <vt:variant>
        <vt:i4>6</vt:i4>
      </vt:variant>
    </vt:vector>
  </HeadingPairs>
  <TitlesOfParts>
    <vt:vector size="54" baseType="lpstr">
      <vt:lpstr>Arial</vt:lpstr>
      <vt:lpstr>宋体</vt:lpstr>
      <vt:lpstr>Wingdings</vt:lpstr>
      <vt:lpstr>Noto Sans CJK Black</vt:lpstr>
      <vt:lpstr>Segoe Print</vt:lpstr>
      <vt:lpstr>Times New Roman</vt:lpstr>
      <vt:lpstr>黑体</vt:lpstr>
      <vt:lpstr>Arial Unicode MS</vt:lpstr>
      <vt:lpstr>PMingLiU</vt:lpstr>
      <vt:lpstr>PMingLiU-ExtB</vt:lpstr>
      <vt:lpstr>Tahoma</vt:lpstr>
      <vt:lpstr>Arial</vt:lpstr>
      <vt:lpstr>Calibri</vt:lpstr>
      <vt:lpstr>微软雅黑</vt:lpstr>
      <vt:lpstr>Calibri Light</vt:lpstr>
      <vt:lpstr>Times New Roman</vt:lpstr>
      <vt:lpstr>华文中宋</vt:lpstr>
      <vt:lpstr>等线 Light</vt:lpstr>
      <vt:lpstr>等线</vt:lpstr>
      <vt:lpstr>1_自定义设计方案</vt:lpstr>
      <vt:lpstr>自定义设计方案</vt:lpstr>
      <vt:lpstr>1_Office Theme</vt:lpstr>
      <vt:lpstr>3_自定义设计方案</vt:lpstr>
      <vt:lpstr>15_自定义设计方案</vt:lpstr>
      <vt:lpstr>16_自定义设计方案</vt:lpstr>
      <vt:lpstr>19_自定义设计方案</vt:lpstr>
      <vt:lpstr>4_自定义设计方案</vt:lpstr>
      <vt:lpstr>6_自定义设计方案</vt:lpstr>
      <vt:lpstr>7_自定义设计方案</vt:lpstr>
      <vt:lpstr>11_自定义设计方案</vt:lpstr>
      <vt:lpstr>13_自定义设计方案</vt:lpstr>
      <vt:lpstr>23_自定义设计方案</vt:lpstr>
      <vt:lpstr>24_自定义设计方案</vt:lpstr>
      <vt:lpstr>25_自定义设计方案</vt:lpstr>
      <vt:lpstr>26_自定义设计方案</vt:lpstr>
      <vt:lpstr>27_自定义设计方案</vt:lpstr>
      <vt:lpstr>28_自定义设计方案</vt:lpstr>
      <vt:lpstr>29_自定义设计方案</vt:lpstr>
      <vt:lpstr>30_自定义设计方案</vt:lpstr>
      <vt:lpstr>32_自定义设计方案</vt:lpstr>
      <vt:lpstr>33_自定义设计方案</vt:lpstr>
      <vt:lpstr>2_自定义设计方案</vt:lpstr>
      <vt:lpstr>36_自定义设计方案</vt:lpstr>
      <vt:lpstr>40_自定义设计方案</vt:lpstr>
      <vt:lpstr>39_自定义设计方案</vt:lpstr>
      <vt:lpstr>41_自定义设计方案</vt:lpstr>
      <vt:lpstr>43_自定义设计方案</vt:lpstr>
      <vt:lpstr>17_自定义设计方案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wdchen</dc:creator>
  <cp:lastModifiedBy>刘畅</cp:lastModifiedBy>
  <cp:revision>195</cp:revision>
  <dcterms:created xsi:type="dcterms:W3CDTF">2013-01-09T22:27:00Z</dcterms:created>
  <dcterms:modified xsi:type="dcterms:W3CDTF">2022-01-28T01:52:23Z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2D20BC141B404CAEBD966C8368EC868E</vt:lpwstr>
  </property>
</Properties>
</file>