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jpeg" ContentType="image/jpeg"/>
  <Default Extension="JPG" ContentType="image/.jpg"/>
  <Default Extension="gif" ContentType="image/gif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7" r:id="rId3"/>
    <p:sldId id="439" r:id="rId4"/>
    <p:sldId id="510" r:id="rId5"/>
    <p:sldId id="507" r:id="rId6"/>
    <p:sldId id="494" r:id="rId7"/>
    <p:sldId id="495" r:id="rId8"/>
    <p:sldId id="483" r:id="rId9"/>
    <p:sldId id="469" r:id="rId10"/>
    <p:sldId id="470" r:id="rId11"/>
    <p:sldId id="480" r:id="rId12"/>
    <p:sldId id="481" r:id="rId13"/>
    <p:sldId id="482" r:id="rId14"/>
    <p:sldId id="474" r:id="rId15"/>
    <p:sldId id="484" r:id="rId16"/>
    <p:sldId id="383" r:id="rId17"/>
  </p:sldIdLst>
  <p:sldSz cx="9144000" cy="5143500" type="screen16x9"/>
  <p:notesSz cx="6797675" cy="9928225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327" userDrawn="1">
          <p15:clr>
            <a:srgbClr val="A4A3A4"/>
          </p15:clr>
        </p15:guide>
        <p15:guide id="3" pos="3823" userDrawn="1">
          <p15:clr>
            <a:srgbClr val="A4A3A4"/>
          </p15:clr>
        </p15:guide>
        <p15:guide id="4" orient="horz" pos="3219" userDrawn="1">
          <p15:clr>
            <a:srgbClr val="A4A3A4"/>
          </p15:clr>
        </p15:guide>
        <p15:guide id="5" orient="horz" pos="3236" userDrawn="1">
          <p15:clr>
            <a:srgbClr val="A4A3A4"/>
          </p15:clr>
        </p15:guide>
        <p15:guide id="6" pos="28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0A8"/>
    <a:srgbClr val="53FE0E"/>
    <a:srgbClr val="8AFE5C"/>
    <a:srgbClr val="5BFFA5"/>
    <a:srgbClr val="CC3300"/>
    <a:srgbClr val="FFD347"/>
    <a:srgbClr val="D2A000"/>
    <a:srgbClr val="FF9900"/>
    <a:srgbClr val="99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2" autoAdjust="0"/>
    <p:restoredTop sz="91552" autoAdjust="0"/>
  </p:normalViewPr>
  <p:slideViewPr>
    <p:cSldViewPr snapToGrid="0" showGuides="1">
      <p:cViewPr>
        <p:scale>
          <a:sx n="150" d="100"/>
          <a:sy n="150" d="100"/>
        </p:scale>
        <p:origin x="-648" y="-42"/>
      </p:cViewPr>
      <p:guideLst>
        <p:guide orient="horz" pos="4327"/>
        <p:guide pos="3823"/>
        <p:guide orient="horz" pos="3219"/>
        <p:guide orient="horz" pos="3236"/>
        <p:guide pos="28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38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themeOverride" Target="../theme/themeOverride2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0415052573325955"/>
          <c:y val="0.0595559850599935"/>
          <c:w val="0.924037324221317"/>
          <c:h val="0.823532317865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进站人数</c:v>
                </c:pt>
              </c:strCache>
            </c:strRef>
          </c:tx>
          <c:spPr>
            <a:solidFill>
              <a:srgbClr val="75BD4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0287622689761334"/>
                  <c:y val="0.006947184233549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192571317404774"/>
                  <c:y val="0.00484486807570115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7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pPr>
                    <a:r>
                      <a:rPr lang="en-US" altLang="zh-CN" sz="70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105</a:t>
                    </a:r>
                    <a:endParaRPr lang="en-US" altLang="zh-CN" sz="700"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7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546602671972669"/>
                  <c:y val="0.0185311286253351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7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pPr>
                    <a:r>
                      <a:rPr lang="en-US" altLang="zh-CN" sz="70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106</a:t>
                    </a:r>
                    <a:endParaRPr lang="en-US" altLang="zh-CN" sz="700"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7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130384125633779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7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pPr>
                    <a:r>
                      <a:rPr lang="en-US" altLang="zh-CN" sz="70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132</a:t>
                    </a:r>
                    <a:endParaRPr lang="en-US" altLang="zh-CN" sz="700"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7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948567476384778"/>
                  <c:y val="0.007017742122414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0175770686857761"/>
                  <c:y val="-0.141687835167937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700" b="1" i="0" u="none" strike="noStrike" kern="1200" baseline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pPr>
                    <a:r>
                      <a:rPr lang="en-US" altLang="zh-CN" sz="70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121</a:t>
                    </a:r>
                    <a:endParaRPr lang="en-US" altLang="zh-CN" sz="700">
                      <a:solidFill>
                        <a:srgbClr val="C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7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7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Sheet1!$A$2:$A$7</c:f>
              <c:strCache>
                <c:ptCount val="6"/>
                <c:pt idx="0">
                  <c:v>2018年</c:v>
                </c:pt>
                <c:pt idx="1">
                  <c:v>2019年</c:v>
                </c:pt>
                <c:pt idx="2">
                  <c:v>2020年</c:v>
                </c:pt>
                <c:pt idx="3">
                  <c:v>2021年</c:v>
                </c:pt>
                <c:pt idx="4">
                  <c:v>2022年</c:v>
                </c:pt>
                <c:pt idx="5">
                  <c:v>2023年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62</c:v>
                </c:pt>
                <c:pt idx="1">
                  <c:v>103</c:v>
                </c:pt>
                <c:pt idx="2">
                  <c:v>110</c:v>
                </c:pt>
                <c:pt idx="3">
                  <c:v>130</c:v>
                </c:pt>
                <c:pt idx="4">
                  <c:v>102</c:v>
                </c:pt>
                <c:pt idx="5">
                  <c:v>121</c:v>
                </c:pt>
              </c:numCache>
            </c:numRef>
          </c:val>
        </c:ser>
        <c:ser>
          <c:idx val="1"/>
          <c:order val="1"/>
          <c:tx>
            <c:strRef>
              <c:f>Sheet1!$B$1:$C$1</c:f>
              <c:strCache>
                <c:ptCount val="1"/>
                <c:pt idx="0">
                  <c:v>进站人数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00103493195490319"/>
                  <c:y val="-0.122604285568533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281256693596198"/>
                  <c:y val="-0.108979235829475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279222853892401"/>
                  <c:y val="-0.114601192314497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00888150112062889"/>
                  <c:y val="-0.103393718935023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7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pPr>
                    <a:r>
                      <a:rPr lang="en-US" altLang="zh-CN" sz="70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327</a:t>
                    </a:r>
                    <a:endParaRPr lang="en-US" altLang="zh-CN" sz="700" dirty="0"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7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00247634047313263"/>
                  <c:y val="0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 forceAA="0"/>
                  <a:lstStyle/>
                  <a:p>
                    <a:pPr defTabSz="914400">
                      <a:defRPr lang="zh-CN" sz="700" b="1" i="0" u="none" strike="noStrike" kern="1200" baseline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pPr>
                    <a:r>
                      <a:rPr lang="en-US" altLang="zh-CN" sz="7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330</a:t>
                    </a:r>
                    <a:endParaRPr lang="en-US" altLang="zh-CN" sz="7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 forceAA="0"/>
                <a:lstStyle/>
                <a:p>
                  <a:pPr>
                    <a:defRPr lang="zh-CN" sz="7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7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Sheet1!$A$2:$A$7</c:f>
              <c:strCache>
                <c:ptCount val="6"/>
                <c:pt idx="0">
                  <c:v>2018年</c:v>
                </c:pt>
                <c:pt idx="1">
                  <c:v>2019年</c:v>
                </c:pt>
                <c:pt idx="2">
                  <c:v>2020年</c:v>
                </c:pt>
                <c:pt idx="3">
                  <c:v>2021年</c:v>
                </c:pt>
                <c:pt idx="4">
                  <c:v>2022年</c:v>
                </c:pt>
                <c:pt idx="5">
                  <c:v>2023年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183</c:v>
                </c:pt>
                <c:pt idx="1">
                  <c:v>217</c:v>
                </c:pt>
                <c:pt idx="2">
                  <c:v>270</c:v>
                </c:pt>
                <c:pt idx="3">
                  <c:v>320</c:v>
                </c:pt>
                <c:pt idx="4">
                  <c:v>330</c:v>
                </c:pt>
                <c:pt idx="5">
                  <c:v>325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1"/>
        <c:overlap val="-10"/>
        <c:axId val="203886976"/>
        <c:axId val="203888512"/>
      </c:barChart>
      <c:catAx>
        <c:axId val="203886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</a:p>
        </c:txPr>
        <c:crossAx val="203888512"/>
        <c:crosses val="autoZero"/>
        <c:auto val="1"/>
        <c:lblAlgn val="ctr"/>
        <c:lblOffset val="100"/>
        <c:noMultiLvlLbl val="0"/>
      </c:catAx>
      <c:valAx>
        <c:axId val="203888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</a:p>
        </c:txPr>
        <c:crossAx val="203886976"/>
        <c:crosses val="autoZero"/>
        <c:crossBetween val="between"/>
      </c:valAx>
      <c:spPr>
        <a:noFill/>
        <a:ln w="3175">
          <a:noFill/>
          <a:prstDash val="dashDot"/>
          <a:miter lim="800000"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 forceAA="0"/>
          <a:lstStyle/>
          <a:p>
            <a:pPr>
              <a:defRPr lang="zh-CN"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0.0100765820233777"/>
          <c:y val="0.0868430211453173"/>
          <c:w val="0.338535703108837"/>
          <c:h val="0.139001093734556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9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defRPr>
          </a:pPr>
        </a:p>
      </c:txPr>
    </c:legend>
    <c:plotVisOnly val="1"/>
    <c:dispBlanksAs val="gap"/>
    <c:showDLblsOverMax val="0"/>
  </c:chart>
  <c:spPr>
    <a:noFill/>
    <a:ln w="12700" cap="flat" cmpd="sng" algn="ctr">
      <a:noFill/>
      <a:prstDash val="dashDot"/>
      <a:round/>
    </a:ln>
    <a:effectLst>
      <a:outerShdw blurRad="63500" dist="37357" dir="2700000" sx="0" sy="0" rotWithShape="0">
        <a:scrgbClr r="0" g="0" b="0"/>
      </a:outerShdw>
    </a:effectLst>
  </c:spPr>
  <c:txPr>
    <a:bodyPr/>
    <a:lstStyle/>
    <a:p>
      <a:pPr>
        <a:defRPr lang="zh-CN" sz="900"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97925478550925"/>
          <c:y val="0.0729624809879146"/>
          <c:w val="0.885036314186471"/>
          <c:h val="0.77367061825196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申请时人均文章数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4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9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pPr>
                    <a:r>
                      <a:rPr lang="en-US" altLang="zh-CN" sz="90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8</a:t>
                    </a:r>
                    <a:endParaRPr lang="en-US" altLang="zh-CN" sz="900" dirty="0"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9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9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pPr>
                    <a:r>
                      <a:rPr lang="en-US" altLang="zh-CN" sz="90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10</a:t>
                    </a:r>
                    <a:endParaRPr lang="en-US" altLang="zh-CN" sz="900" dirty="0"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9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9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pPr>
                    <a:r>
                      <a:rPr lang="en-US" altLang="zh-CN" sz="90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12</a:t>
                    </a:r>
                    <a:endParaRPr lang="en-US" altLang="zh-CN" sz="900" dirty="0"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9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9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pPr>
                    <a:r>
                      <a:rPr lang="en-US" altLang="zh-CN" sz="90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13</a:t>
                    </a:r>
                    <a:endParaRPr lang="en-US" altLang="zh-CN" sz="900" dirty="0"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9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0022595355960477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Sheet1!$A$2:$A$12</c:f>
              <c:strCache>
                <c:ptCount val="11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  <c:pt idx="6">
                  <c:v>2019年</c:v>
                </c:pt>
                <c:pt idx="7">
                  <c:v>2020年</c:v>
                </c:pt>
                <c:pt idx="8">
                  <c:v>2021年</c:v>
                </c:pt>
                <c:pt idx="9">
                  <c:v>2022年</c:v>
                </c:pt>
                <c:pt idx="10">
                  <c:v>2023年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</c:v>
                </c:pt>
                <c:pt idx="1">
                  <c:v>8</c:v>
                </c:pt>
                <c:pt idx="2">
                  <c:v>8</c:v>
                </c:pt>
                <c:pt idx="3">
                  <c:v>9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13</c:v>
                </c:pt>
                <c:pt idx="8">
                  <c:v>15</c:v>
                </c:pt>
                <c:pt idx="9">
                  <c:v>18</c:v>
                </c:pt>
                <c:pt idx="10">
                  <c:v>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3"/>
        <c:overlap val="-10"/>
        <c:axId val="267870592"/>
        <c:axId val="267872128"/>
      </c:barChart>
      <c:catAx>
        <c:axId val="26787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7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</a:p>
        </c:txPr>
        <c:crossAx val="267872128"/>
        <c:crosses val="autoZero"/>
        <c:auto val="1"/>
        <c:lblAlgn val="ctr"/>
        <c:lblOffset val="100"/>
        <c:noMultiLvlLbl val="0"/>
      </c:catAx>
      <c:valAx>
        <c:axId val="267872128"/>
        <c:scaling>
          <c:orientation val="minMax"/>
          <c:max val="25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</a:p>
        </c:txPr>
        <c:crossAx val="267870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200"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90702424453965"/>
          <c:y val="0.348840844497308"/>
          <c:w val="0.858099055423594"/>
          <c:h val="0.494228318365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国家、中国科学院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Sheet1!$A$2:$A$7</c:f>
              <c:strCache>
                <c:ptCount val="6"/>
                <c:pt idx="0">
                  <c:v>2018年</c:v>
                </c:pt>
                <c:pt idx="1">
                  <c:v>2019年</c:v>
                </c:pt>
                <c:pt idx="2">
                  <c:v>2020年</c:v>
                </c:pt>
                <c:pt idx="3">
                  <c:v>2021年</c:v>
                </c:pt>
                <c:pt idx="4">
                  <c:v>2022年</c:v>
                </c:pt>
                <c:pt idx="5">
                  <c:v>2023年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382</c:v>
                </c:pt>
                <c:pt idx="1">
                  <c:v>402</c:v>
                </c:pt>
                <c:pt idx="2">
                  <c:v>1136</c:v>
                </c:pt>
                <c:pt idx="3">
                  <c:v>1850</c:v>
                </c:pt>
                <c:pt idx="4">
                  <c:v>3003</c:v>
                </c:pt>
                <c:pt idx="5">
                  <c:v>3200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省支持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Sheet1!$A$2:$A$7</c:f>
              <c:strCache>
                <c:ptCount val="6"/>
                <c:pt idx="0">
                  <c:v>2018年</c:v>
                </c:pt>
                <c:pt idx="1">
                  <c:v>2019年</c:v>
                </c:pt>
                <c:pt idx="2">
                  <c:v>2020年</c:v>
                </c:pt>
                <c:pt idx="3">
                  <c:v>2021年</c:v>
                </c:pt>
                <c:pt idx="4">
                  <c:v>2022年</c:v>
                </c:pt>
                <c:pt idx="5">
                  <c:v>2023年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1">
                  <c:v>480</c:v>
                </c:pt>
                <c:pt idx="2">
                  <c:v>990</c:v>
                </c:pt>
                <c:pt idx="3">
                  <c:v>1128</c:v>
                </c:pt>
                <c:pt idx="5">
                  <c:v>420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市支持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9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pPr>
                    <a:r>
                      <a:rPr lang="en-US" altLang="en-US" sz="900" b="1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1332</a:t>
                    </a:r>
                    <a:endParaRPr lang="en-US" altLang="en-US" sz="900" b="1" dirty="0"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9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Sheet1!$A$2:$A$7</c:f>
              <c:strCache>
                <c:ptCount val="6"/>
                <c:pt idx="0">
                  <c:v>2018年</c:v>
                </c:pt>
                <c:pt idx="1">
                  <c:v>2019年</c:v>
                </c:pt>
                <c:pt idx="2">
                  <c:v>2020年</c:v>
                </c:pt>
                <c:pt idx="3">
                  <c:v>2021年</c:v>
                </c:pt>
                <c:pt idx="4">
                  <c:v>2022年</c:v>
                </c:pt>
                <c:pt idx="5">
                  <c:v>2023年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2">
                  <c:v>1062</c:v>
                </c:pt>
                <c:pt idx="3">
                  <c:v>1332</c:v>
                </c:pt>
                <c:pt idx="4">
                  <c:v>1062</c:v>
                </c:pt>
                <c:pt idx="5">
                  <c:v>1110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6"/>
        <c:overlap val="100"/>
        <c:axId val="142932608"/>
        <c:axId val="175927680"/>
      </c:barChart>
      <c:catAx>
        <c:axId val="142932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</a:p>
        </c:txPr>
        <c:crossAx val="175927680"/>
        <c:crosses val="autoZero"/>
        <c:auto val="0"/>
        <c:lblAlgn val="ctr"/>
        <c:lblOffset val="0"/>
        <c:noMultiLvlLbl val="0"/>
      </c:catAx>
      <c:valAx>
        <c:axId val="175927680"/>
        <c:scaling>
          <c:orientation val="minMax"/>
          <c:max val="48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</a:p>
        </c:txPr>
        <c:crossAx val="142932608"/>
        <c:crosses val="autoZero"/>
        <c:crossBetween val="between"/>
        <c:majorUnit val="750"/>
        <c:minorUnit val="500"/>
      </c:valAx>
    </c:plotArea>
    <c:legend>
      <c:legendPos val="b"/>
      <c:layout>
        <c:manualLayout>
          <c:xMode val="edge"/>
          <c:yMode val="edge"/>
          <c:x val="0.044288968106504"/>
          <c:y val="0.287908426600335"/>
          <c:w val="0.3431029230493"/>
          <c:h val="0.129953281137625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800" b="1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博士后科学基金</c:v>
                </c:pt>
              </c:strCache>
            </c:strRef>
          </c:tx>
          <c:spPr>
            <a:solidFill>
              <a:srgbClr val="75BD42"/>
            </a:solidFill>
          </c:spPr>
          <c:invertIfNegative val="0"/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7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Sheet1!$A$2:$A$7</c:f>
              <c:strCache>
                <c:ptCount val="6"/>
                <c:pt idx="0">
                  <c:v>2018年</c:v>
                </c:pt>
                <c:pt idx="1">
                  <c:v>2019年</c:v>
                </c:pt>
                <c:pt idx="2">
                  <c:v>2020年</c:v>
                </c:pt>
                <c:pt idx="3">
                  <c:v>2021年</c:v>
                </c:pt>
                <c:pt idx="4">
                  <c:v>2022年</c:v>
                </c:pt>
                <c:pt idx="5">
                  <c:v>2023年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152</c:v>
                </c:pt>
                <c:pt idx="1">
                  <c:v>234</c:v>
                </c:pt>
                <c:pt idx="2">
                  <c:v>184</c:v>
                </c:pt>
                <c:pt idx="3">
                  <c:v>304</c:v>
                </c:pt>
                <c:pt idx="4">
                  <c:v>200</c:v>
                </c:pt>
                <c:pt idx="5">
                  <c:v>176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国家自然科学基金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7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Sheet1!$A$2:$A$7</c:f>
              <c:strCache>
                <c:ptCount val="6"/>
                <c:pt idx="0">
                  <c:v>2018年</c:v>
                </c:pt>
                <c:pt idx="1">
                  <c:v>2019年</c:v>
                </c:pt>
                <c:pt idx="2">
                  <c:v>2020年</c:v>
                </c:pt>
                <c:pt idx="3">
                  <c:v>2021年</c:v>
                </c:pt>
                <c:pt idx="4">
                  <c:v>2022年</c:v>
                </c:pt>
                <c:pt idx="5">
                  <c:v>2023年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275</c:v>
                </c:pt>
                <c:pt idx="1">
                  <c:v>225</c:v>
                </c:pt>
                <c:pt idx="2">
                  <c:v>400</c:v>
                </c:pt>
                <c:pt idx="3">
                  <c:v>500</c:v>
                </c:pt>
                <c:pt idx="4">
                  <c:v>775</c:v>
                </c:pt>
                <c:pt idx="5">
                  <c:v>1140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其他项目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2018年</c:v>
                </c:pt>
                <c:pt idx="1">
                  <c:v>2019年</c:v>
                </c:pt>
                <c:pt idx="2">
                  <c:v>2020年</c:v>
                </c:pt>
                <c:pt idx="3">
                  <c:v>2021年</c:v>
                </c:pt>
                <c:pt idx="4">
                  <c:v>2022年</c:v>
                </c:pt>
                <c:pt idx="5">
                  <c:v>2023年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105</c:v>
                </c:pt>
                <c:pt idx="1">
                  <c:v>140</c:v>
                </c:pt>
                <c:pt idx="2">
                  <c:v>160</c:v>
                </c:pt>
                <c:pt idx="3">
                  <c:v>200</c:v>
                </c:pt>
                <c:pt idx="4">
                  <c:v>102</c:v>
                </c:pt>
                <c:pt idx="5">
                  <c:v>273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7"/>
        <c:overlap val="100"/>
        <c:axId val="210007552"/>
        <c:axId val="210009088"/>
      </c:barChart>
      <c:catAx>
        <c:axId val="210007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7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</a:p>
        </c:txPr>
        <c:crossAx val="210009088"/>
        <c:crosses val="autoZero"/>
        <c:auto val="0"/>
        <c:lblAlgn val="ctr"/>
        <c:lblOffset val="0"/>
        <c:noMultiLvlLbl val="0"/>
      </c:catAx>
      <c:valAx>
        <c:axId val="210009088"/>
        <c:scaling>
          <c:orientation val="minMax"/>
          <c:max val="16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7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</a:p>
        </c:txPr>
        <c:crossAx val="210007552"/>
        <c:crosses val="autoZero"/>
        <c:crossBetween val="between"/>
        <c:majorUnit val="250"/>
      </c:valAx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700" b="1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700" b="1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700" b="1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</c:legendEntry>
      <c:layout>
        <c:manualLayout>
          <c:xMode val="edge"/>
          <c:yMode val="edge"/>
          <c:x val="0.0665271966527197"/>
          <c:y val="0.0349190854206045"/>
          <c:w val="0.364714086471409"/>
          <c:h val="0.22812103249227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700" b="1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 sz="700"/>
      </a:pPr>
    </a:p>
  </c:txPr>
  <c:externalData r:id="rId1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97925478550925"/>
          <c:y val="0.0729624809879146"/>
          <c:w val="0.885036314186471"/>
          <c:h val="0.77367061825196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申请时人均文章数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8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4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6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pPr>
                    <a:r>
                      <a:rPr lang="en-US" altLang="zh-CN" sz="60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38%</a:t>
                    </a:r>
                    <a:endParaRPr lang="en-US" altLang="zh-CN" sz="600" dirty="0"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0035404294198264"/>
                  <c:y val="0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6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pPr>
                    <a:r>
                      <a:rPr lang="en-US" altLang="zh-CN" sz="60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30%</a:t>
                    </a:r>
                    <a:endParaRPr lang="en-US" altLang="zh-CN" sz="600" dirty="0"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6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pPr>
                    <a:r>
                      <a:rPr lang="en-US" altLang="zh-CN" sz="60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42%</a:t>
                    </a:r>
                    <a:endParaRPr lang="en-US" altLang="zh-CN" sz="600" dirty="0"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6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pPr>
                    <a:r>
                      <a:rPr lang="en-US" altLang="zh-CN" sz="60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39%</a:t>
                    </a:r>
                    <a:endParaRPr lang="en-US" altLang="zh-CN" sz="600" dirty="0"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0022595355960477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Sheet1!$A$2:$A$11</c:f>
              <c:strCache>
                <c:ptCount val="10"/>
                <c:pt idx="0">
                  <c:v>2014年</c:v>
                </c:pt>
                <c:pt idx="1">
                  <c:v>2015年</c:v>
                </c:pt>
                <c:pt idx="2">
                  <c:v>2016年</c:v>
                </c:pt>
                <c:pt idx="3">
                  <c:v>2017年</c:v>
                </c:pt>
                <c:pt idx="4">
                  <c:v>2018年</c:v>
                </c:pt>
                <c:pt idx="5">
                  <c:v>2019年</c:v>
                </c:pt>
                <c:pt idx="6">
                  <c:v>2020年</c:v>
                </c:pt>
                <c:pt idx="7">
                  <c:v>2021年</c:v>
                </c:pt>
                <c:pt idx="8">
                  <c:v>2022年</c:v>
                </c:pt>
                <c:pt idx="9">
                  <c:v>2023年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0.16</c:v>
                </c:pt>
                <c:pt idx="1">
                  <c:v>0.29</c:v>
                </c:pt>
                <c:pt idx="2">
                  <c:v>0.32</c:v>
                </c:pt>
                <c:pt idx="3">
                  <c:v>0.37</c:v>
                </c:pt>
                <c:pt idx="4">
                  <c:v>0.38</c:v>
                </c:pt>
                <c:pt idx="5">
                  <c:v>0.29</c:v>
                </c:pt>
                <c:pt idx="6">
                  <c:v>0.42</c:v>
                </c:pt>
                <c:pt idx="7">
                  <c:v>0.39</c:v>
                </c:pt>
                <c:pt idx="8">
                  <c:v>0.38</c:v>
                </c:pt>
                <c:pt idx="9">
                  <c:v>0.45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3"/>
        <c:overlap val="-10"/>
        <c:axId val="267894144"/>
        <c:axId val="267969664"/>
      </c:barChart>
      <c:catAx>
        <c:axId val="26789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</a:p>
        </c:txPr>
        <c:crossAx val="267969664"/>
        <c:crosses val="autoZero"/>
        <c:auto val="1"/>
        <c:lblAlgn val="ctr"/>
        <c:lblOffset val="100"/>
        <c:noMultiLvlLbl val="0"/>
      </c:catAx>
      <c:valAx>
        <c:axId val="267969664"/>
        <c:scaling>
          <c:orientation val="minMax"/>
          <c:max val="0.5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</a:p>
        </c:txPr>
        <c:crossAx val="267894144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lang="zh-CN" sz="600"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0.10034</cdr:x>
      <cdr:y>0.13458</cdr:y>
    </cdr:from>
    <cdr:to>
      <cdr:x>0.18663</cdr:x>
      <cdr:y>0.2193</cdr:y>
    </cdr:to>
    <cdr:sp>
      <cdr:nvSpPr>
        <cdr:cNvPr id="2" name="矩形 1"/>
        <cdr:cNvSpPr/>
      </cdr:nvSpPr>
      <cdr:spPr xmlns:a="http://schemas.openxmlformats.org/drawingml/2006/main">
        <a:xfrm xmlns:a="http://schemas.openxmlformats.org/drawingml/2006/main">
          <a:off x="561207" y="524536"/>
          <a:ext cx="482600" cy="33020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square" lIns="45720" tIns="45720" rIns="45720" bIns="45720" rtlCol="0" anchor="t" anchorCtr="0">
          <a:normAutofit/>
        </a:bodyPr>
        <a:lstStyle/>
        <a:p>
          <a:endParaRPr lang="zh-CN" altLang="en-US" sz="1100" dirty="0"/>
        </a:p>
      </cdr:txBody>
    </cdr:sp>
  </cdr:relSizeAnchor>
  <cdr:relSizeAnchor xmlns:cdr="http://schemas.openxmlformats.org/drawingml/2006/chartDrawing">
    <cdr:from>
      <cdr:x>0.12465</cdr:x>
      <cdr:y>0.72588</cdr:y>
    </cdr:from>
    <cdr:to>
      <cdr:x>0.24975</cdr:x>
      <cdr:y>0.82116</cdr:y>
    </cdr:to>
    <cdr:sp>
      <cdr:nvSpPr>
        <cdr:cNvPr id="3" name="矩形 2"/>
        <cdr:cNvSpPr/>
      </cdr:nvSpPr>
      <cdr:spPr xmlns:a="http://schemas.openxmlformats.org/drawingml/2006/main">
        <a:xfrm xmlns:a="http://schemas.openxmlformats.org/drawingml/2006/main">
          <a:off x="617878" y="2143342"/>
          <a:ext cx="620097" cy="281338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square" lIns="45720" tIns="45720" rIns="45720" bIns="45720" rtlCol="0" anchor="t" anchorCtr="0">
          <a:normAutofit/>
        </a:bodyPr>
        <a:lstStyle/>
        <a:p>
          <a:r>
            <a:rPr lang="en-US" altLang="zh-CN" sz="1000" b="1" kern="1200" dirty="0">
              <a:solidFill>
                <a:prstClr val="black"/>
              </a:solidFill>
              <a:latin typeface="+mj-ea"/>
              <a:ea typeface="+mj-ea"/>
              <a:cs typeface="Times New Roman" panose="02020603050405020304" pitchFamily="18" charset="0"/>
            </a:rPr>
            <a:t>382</a:t>
          </a:r>
          <a:endParaRPr lang="zh-CN" altLang="en-US" sz="1000" b="1" kern="1200" dirty="0">
            <a:solidFill>
              <a:prstClr val="black"/>
            </a:solidFill>
            <a:latin typeface="+mj-ea"/>
            <a:ea typeface="+mj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0.26402</cdr:x>
      <cdr:y>0.66501</cdr:y>
    </cdr:from>
    <cdr:to>
      <cdr:x>0.35258</cdr:x>
      <cdr:y>0.74647</cdr:y>
    </cdr:to>
    <cdr:sp>
      <cdr:nvSpPr>
        <cdr:cNvPr id="4" name="矩形 3"/>
        <cdr:cNvSpPr/>
      </cdr:nvSpPr>
      <cdr:spPr xmlns:a="http://schemas.openxmlformats.org/drawingml/2006/main">
        <a:xfrm xmlns:a="http://schemas.openxmlformats.org/drawingml/2006/main">
          <a:off x="1367583" y="2388369"/>
          <a:ext cx="458731" cy="292563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square" lIns="45720" tIns="45720" rIns="45720" bIns="45720" rtlCol="0" anchor="t" anchorCtr="0">
          <a:noAutofit/>
        </a:bodyPr>
        <a:lstStyle/>
        <a:p>
          <a:r>
            <a:rPr lang="en-US" altLang="zh-CN" sz="1000" b="1" kern="1200" dirty="0">
              <a:solidFill>
                <a:prstClr val="black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882</a:t>
          </a:r>
          <a:endParaRPr lang="zh-CN" altLang="en-US" sz="1000" b="1" kern="1200" dirty="0">
            <a:solidFill>
              <a:prstClr val="black"/>
            </a:solidFill>
            <a:latin typeface="+mj-lt"/>
            <a:ea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0.40466</cdr:x>
      <cdr:y>0.42211</cdr:y>
    </cdr:from>
    <cdr:to>
      <cdr:x>0.49322</cdr:x>
      <cdr:y>0.50357</cdr:y>
    </cdr:to>
    <cdr:sp>
      <cdr:nvSpPr>
        <cdr:cNvPr id="5" name="矩形 4"/>
        <cdr:cNvSpPr/>
      </cdr:nvSpPr>
      <cdr:spPr xmlns:a="http://schemas.openxmlformats.org/drawingml/2006/main">
        <a:xfrm xmlns:a="http://schemas.openxmlformats.org/drawingml/2006/main">
          <a:off x="2005817" y="1246395"/>
          <a:ext cx="438975" cy="240531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square" lIns="45720" tIns="45720" rIns="45720" bIns="45720" rtlCol="0" anchor="t" anchorCtr="0">
          <a:noAutofit/>
        </a:bodyPr>
        <a:lstStyle/>
        <a:p>
          <a:r>
            <a:rPr lang="en-US" altLang="zh-CN" sz="1000" b="1" kern="1200" dirty="0">
              <a:solidFill>
                <a:prstClr val="black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3188</a:t>
          </a:r>
          <a:endParaRPr lang="zh-CN" altLang="en-US" sz="1000" b="1" kern="1200" dirty="0">
            <a:solidFill>
              <a:prstClr val="black"/>
            </a:solidFill>
            <a:latin typeface="+mj-lt"/>
            <a:ea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0.54813</cdr:x>
      <cdr:y>0.31524</cdr:y>
    </cdr:from>
    <cdr:to>
      <cdr:x>0.65171</cdr:x>
      <cdr:y>0.3967</cdr:y>
    </cdr:to>
    <cdr:sp>
      <cdr:nvSpPr>
        <cdr:cNvPr id="6" name="矩形 5"/>
        <cdr:cNvSpPr/>
      </cdr:nvSpPr>
      <cdr:spPr xmlns:a="http://schemas.openxmlformats.org/drawingml/2006/main">
        <a:xfrm xmlns:a="http://schemas.openxmlformats.org/drawingml/2006/main">
          <a:off x="2716981" y="983405"/>
          <a:ext cx="513426" cy="254114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square" lIns="45720" tIns="45720" rIns="45720" bIns="45720" rtlCol="0" anchor="t" anchorCtr="0">
          <a:noAutofit/>
        </a:bodyPr>
        <a:lstStyle/>
        <a:p>
          <a:r>
            <a:rPr lang="en-US" altLang="zh-CN" sz="1000" b="1" kern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4310</a:t>
          </a:r>
          <a:endParaRPr lang="zh-CN" altLang="en-US" sz="1000" b="1" kern="1200" dirty="0">
            <a:solidFill>
              <a:schemeClr val="tx1"/>
            </a:solidFill>
            <a:latin typeface="+mj-lt"/>
            <a:ea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0.68791</cdr:x>
      <cdr:y>0.32495</cdr:y>
    </cdr:from>
    <cdr:to>
      <cdr:x>0.79149</cdr:x>
      <cdr:y>0.40641</cdr:y>
    </cdr:to>
    <cdr:sp>
      <cdr:nvSpPr>
        <cdr:cNvPr id="7" name="矩形 6"/>
        <cdr:cNvSpPr/>
      </cdr:nvSpPr>
      <cdr:spPr xmlns:a="http://schemas.openxmlformats.org/drawingml/2006/main">
        <a:xfrm xmlns:a="http://schemas.openxmlformats.org/drawingml/2006/main">
          <a:off x="3563301" y="1167044"/>
          <a:ext cx="536533" cy="292562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square" lIns="45720" tIns="45720" rIns="45720" bIns="45720" rtlCol="0" anchor="t" anchorCtr="0">
          <a:noAutofit/>
        </a:bodyPr>
        <a:lstStyle/>
        <a:p>
          <a:r>
            <a:rPr lang="en-US" altLang="zh-CN" sz="1000" b="1" kern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4065</a:t>
          </a:r>
          <a:endParaRPr lang="zh-CN" altLang="en-US" sz="800" b="1" kern="1200" dirty="0">
            <a:solidFill>
              <a:schemeClr val="tx1"/>
            </a:solidFill>
            <a:latin typeface="+mj-lt"/>
            <a:ea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0.82815</cdr:x>
      <cdr:y>0.25279</cdr:y>
    </cdr:from>
    <cdr:to>
      <cdr:x>0.93173</cdr:x>
      <cdr:y>0.33425</cdr:y>
    </cdr:to>
    <cdr:sp>
      <cdr:nvSpPr>
        <cdr:cNvPr id="8" name="矩形 7"/>
        <cdr:cNvSpPr/>
      </cdr:nvSpPr>
      <cdr:spPr xmlns:a="http://schemas.openxmlformats.org/drawingml/2006/main">
        <a:xfrm xmlns:a="http://schemas.openxmlformats.org/drawingml/2006/main">
          <a:off x="4104982" y="788584"/>
          <a:ext cx="513427" cy="254115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square" lIns="45720" tIns="45720" rIns="45720" bIns="45720" rtlCol="0" anchor="t" anchorCtr="0">
          <a:noAutofit/>
        </a:bodyPr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r>
            <a:rPr lang="en-US" altLang="zh-CN" sz="1200" b="1" kern="1200" dirty="0">
              <a:solidFill>
                <a:srgbClr val="C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4730</a:t>
          </a:r>
          <a:endParaRPr lang="zh-CN" altLang="en-US" sz="1050" b="1" kern="1200" dirty="0">
            <a:solidFill>
              <a:srgbClr val="C00000"/>
            </a:solidFill>
            <a:latin typeface="+mj-lt"/>
            <a:ea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0.10034</cdr:x>
      <cdr:y>0.13458</cdr:y>
    </cdr:from>
    <cdr:to>
      <cdr:x>0.18663</cdr:x>
      <cdr:y>0.2193</cdr:y>
    </cdr:to>
    <cdr:sp>
      <cdr:nvSpPr>
        <cdr:cNvPr id="2" name="矩形 1"/>
        <cdr:cNvSpPr/>
      </cdr:nvSpPr>
      <cdr:spPr xmlns:a="http://schemas.openxmlformats.org/drawingml/2006/main">
        <a:xfrm xmlns:a="http://schemas.openxmlformats.org/drawingml/2006/main">
          <a:off x="561207" y="524536"/>
          <a:ext cx="482600" cy="33020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square" lIns="45720" tIns="45720" rIns="45720" bIns="45720" rtlCol="0" anchor="t" anchorCtr="0">
          <a:normAutofit/>
        </a:bodyPr>
        <a:lstStyle/>
        <a:p>
          <a:endParaRPr lang="zh-CN" altLang="en-US" sz="1100" dirty="0"/>
        </a:p>
      </cdr:txBody>
    </cdr:sp>
  </cdr:relSizeAnchor>
  <cdr:relSizeAnchor xmlns:cdr="http://schemas.openxmlformats.org/drawingml/2006/chartDrawing">
    <cdr:from>
      <cdr:x>0.1313</cdr:x>
      <cdr:y>0.39383</cdr:y>
    </cdr:from>
    <cdr:to>
      <cdr:x>0.2564</cdr:x>
      <cdr:y>0.48911</cdr:y>
    </cdr:to>
    <cdr:sp>
      <cdr:nvSpPr>
        <cdr:cNvPr id="3" name="矩形 2"/>
        <cdr:cNvSpPr/>
      </cdr:nvSpPr>
      <cdr:spPr xmlns:a="http://schemas.openxmlformats.org/drawingml/2006/main">
        <a:xfrm xmlns:a="http://schemas.openxmlformats.org/drawingml/2006/main">
          <a:off x="597803" y="919306"/>
          <a:ext cx="569574" cy="222408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square" lIns="45720" tIns="45720" rIns="45720" bIns="45720" rtlCol="0" anchor="t" anchorCtr="0">
          <a:noAutofit/>
        </a:bodyPr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r>
            <a:rPr lang="en-US" altLang="zh-CN" sz="1000" b="1" kern="1200" dirty="0">
              <a:solidFill>
                <a:prstClr val="black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532</a:t>
          </a:r>
          <a:endParaRPr lang="zh-CN" altLang="en-US" sz="1000" b="1" kern="1200" dirty="0">
            <a:solidFill>
              <a:prstClr val="black"/>
            </a:solidFill>
            <a:latin typeface="+mj-lt"/>
            <a:ea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0.284</cdr:x>
      <cdr:y>0.3819</cdr:y>
    </cdr:from>
    <cdr:to>
      <cdr:x>0.37256</cdr:x>
      <cdr:y>0.46336</cdr:y>
    </cdr:to>
    <cdr:sp>
      <cdr:nvSpPr>
        <cdr:cNvPr id="4" name="矩形 3"/>
        <cdr:cNvSpPr/>
      </cdr:nvSpPr>
      <cdr:spPr xmlns:a="http://schemas.openxmlformats.org/drawingml/2006/main">
        <a:xfrm xmlns:a="http://schemas.openxmlformats.org/drawingml/2006/main">
          <a:off x="1293022" y="951445"/>
          <a:ext cx="403209" cy="202944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square" lIns="45720" tIns="45720" rIns="45720" bIns="45720" rtlCol="0" anchor="t" anchorCtr="0">
          <a:noAutofit/>
        </a:bodyPr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r>
            <a:rPr lang="en-US" altLang="zh-CN" sz="1000" b="1" kern="1200" dirty="0">
              <a:solidFill>
                <a:prstClr val="black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599</a:t>
          </a:r>
          <a:endParaRPr lang="zh-CN" altLang="en-US" sz="1000" b="1" kern="1200" dirty="0">
            <a:solidFill>
              <a:prstClr val="black"/>
            </a:solidFill>
            <a:latin typeface="+mj-lt"/>
            <a:ea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0.42375</cdr:x>
      <cdr:y>0.32602</cdr:y>
    </cdr:from>
    <cdr:to>
      <cdr:x>0.51231</cdr:x>
      <cdr:y>0.40748</cdr:y>
    </cdr:to>
    <cdr:sp>
      <cdr:nvSpPr>
        <cdr:cNvPr id="5" name="矩形 4"/>
        <cdr:cNvSpPr/>
      </cdr:nvSpPr>
      <cdr:spPr xmlns:a="http://schemas.openxmlformats.org/drawingml/2006/main">
        <a:xfrm xmlns:a="http://schemas.openxmlformats.org/drawingml/2006/main">
          <a:off x="1929300" y="812226"/>
          <a:ext cx="403209" cy="202944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square" lIns="45720" tIns="45720" rIns="45720" bIns="45720" rtlCol="0" anchor="t" anchorCtr="0">
          <a:noAutofit/>
        </a:bodyPr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r>
            <a:rPr lang="en-US" altLang="zh-CN" sz="1000" b="1" kern="1200" dirty="0">
              <a:solidFill>
                <a:prstClr val="black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744</a:t>
          </a:r>
          <a:endParaRPr lang="zh-CN" altLang="en-US" sz="1000" b="1" kern="1200" dirty="0">
            <a:solidFill>
              <a:prstClr val="black"/>
            </a:solidFill>
            <a:latin typeface="+mj-lt"/>
            <a:ea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0.56799</cdr:x>
      <cdr:y>0.20955</cdr:y>
    </cdr:from>
    <cdr:to>
      <cdr:x>0.67157</cdr:x>
      <cdr:y>0.29101</cdr:y>
    </cdr:to>
    <cdr:sp>
      <cdr:nvSpPr>
        <cdr:cNvPr id="6" name="矩形 5"/>
        <cdr:cNvSpPr/>
      </cdr:nvSpPr>
      <cdr:spPr xmlns:a="http://schemas.openxmlformats.org/drawingml/2006/main">
        <a:xfrm xmlns:a="http://schemas.openxmlformats.org/drawingml/2006/main">
          <a:off x="2586045" y="522055"/>
          <a:ext cx="471594" cy="202944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square" lIns="45720" tIns="45720" rIns="45720" bIns="45720" rtlCol="0" anchor="t" anchorCtr="0">
          <a:noAutofit/>
        </a:bodyPr>
        <a:lstStyle>
          <a:lvl1pPr marL="0" indent="0">
            <a:defRPr sz="1100">
              <a:latin typeface="Arial" panose="020B0604020202020204"/>
              <a:ea typeface="宋体" panose="02010600030101010101" pitchFamily="2" charset="-122"/>
            </a:defRPr>
          </a:lvl1pPr>
          <a:lvl2pPr marL="457200" indent="0">
            <a:defRPr sz="1100">
              <a:latin typeface="Arial" panose="020B0604020202020204"/>
              <a:ea typeface="宋体" panose="02010600030101010101" pitchFamily="2" charset="-122"/>
            </a:defRPr>
          </a:lvl2pPr>
          <a:lvl3pPr marL="914400" indent="0">
            <a:defRPr sz="1100">
              <a:latin typeface="Arial" panose="020B0604020202020204"/>
              <a:ea typeface="宋体" panose="02010600030101010101" pitchFamily="2" charset="-122"/>
            </a:defRPr>
          </a:lvl3pPr>
          <a:lvl4pPr marL="1371600" indent="0">
            <a:defRPr sz="1100">
              <a:latin typeface="Arial" panose="020B0604020202020204"/>
              <a:ea typeface="宋体" panose="02010600030101010101" pitchFamily="2" charset="-122"/>
            </a:defRPr>
          </a:lvl4pPr>
          <a:lvl5pPr marL="1828800" indent="0">
            <a:defRPr sz="1100">
              <a:latin typeface="Arial" panose="020B0604020202020204"/>
              <a:ea typeface="宋体" panose="02010600030101010101" pitchFamily="2" charset="-122"/>
            </a:defRPr>
          </a:lvl5pPr>
          <a:lvl6pPr marL="2286000" indent="0">
            <a:defRPr sz="1100">
              <a:latin typeface="Arial" panose="020B0604020202020204"/>
              <a:ea typeface="宋体" panose="02010600030101010101" pitchFamily="2" charset="-122"/>
            </a:defRPr>
          </a:lvl6pPr>
          <a:lvl7pPr marL="2743200" indent="0">
            <a:defRPr sz="1100">
              <a:latin typeface="Arial" panose="020B0604020202020204"/>
              <a:ea typeface="宋体" panose="02010600030101010101" pitchFamily="2" charset="-122"/>
            </a:defRPr>
          </a:lvl7pPr>
          <a:lvl8pPr marL="3200400" indent="0">
            <a:defRPr sz="1100">
              <a:latin typeface="Arial" panose="020B0604020202020204"/>
              <a:ea typeface="宋体" panose="02010600030101010101" pitchFamily="2" charset="-122"/>
            </a:defRPr>
          </a:lvl8pPr>
          <a:lvl9pPr marL="3657600" indent="0">
            <a:defRPr sz="1100">
              <a:latin typeface="Arial" panose="020B0604020202020204"/>
              <a:ea typeface="宋体" panose="02010600030101010101" pitchFamily="2" charset="-122"/>
            </a:defRPr>
          </a:lvl9pPr>
        </a:lstStyle>
        <a:p>
          <a:r>
            <a:rPr lang="en-US" altLang="zh-CN" sz="1000" b="1" kern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1004</a:t>
          </a:r>
          <a:endParaRPr lang="zh-CN" altLang="en-US" sz="800" b="1" kern="1200" dirty="0">
            <a:solidFill>
              <a:schemeClr val="tx1"/>
            </a:solidFill>
            <a:latin typeface="+mj-lt"/>
            <a:ea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0.70472</cdr:x>
      <cdr:y>0.16882</cdr:y>
    </cdr:from>
    <cdr:to>
      <cdr:x>0.8083</cdr:x>
      <cdr:y>0.25028</cdr:y>
    </cdr:to>
    <cdr:sp>
      <cdr:nvSpPr>
        <cdr:cNvPr id="7" name="矩形 6"/>
        <cdr:cNvSpPr/>
      </cdr:nvSpPr>
      <cdr:spPr xmlns:a="http://schemas.openxmlformats.org/drawingml/2006/main">
        <a:xfrm xmlns:a="http://schemas.openxmlformats.org/drawingml/2006/main">
          <a:off x="3208568" y="420583"/>
          <a:ext cx="471594" cy="202944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square" lIns="45720" tIns="45720" rIns="45720" bIns="45720" rtlCol="0" anchor="t" anchorCtr="0">
          <a:noAutofit/>
        </a:bodyPr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r>
            <a:rPr lang="en-US" altLang="zh-CN" sz="1050" b="1" kern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1077</a:t>
          </a:r>
          <a:endParaRPr lang="zh-CN" altLang="en-US" sz="900" b="1" kern="1200" dirty="0">
            <a:solidFill>
              <a:schemeClr val="tx1"/>
            </a:solidFill>
            <a:latin typeface="+mj-lt"/>
            <a:ea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FE382C5F-976A-40DF-8256-970751C86E48}" type="datetimeFigureOut">
              <a:rPr lang="zh-CN" altLang="en-US"/>
            </a:fld>
            <a:endParaRPr lang="zh-CN" altLang="en-US"/>
          </a:p>
        </p:txBody>
      </p:sp>
      <p:sp>
        <p:nvSpPr>
          <p:cNvPr id="104960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60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A64A40CE-6B8D-41EF-80B9-26E966FEDB7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3851328F-E0FD-48BC-8D0E-CC77814D10E6}" type="datetimeFigureOut">
              <a:rPr lang="zh-CN" altLang="en-US"/>
            </a:fld>
            <a:endParaRPr lang="zh-CN" altLang="en-US"/>
          </a:p>
        </p:txBody>
      </p:sp>
      <p:sp>
        <p:nvSpPr>
          <p:cNvPr id="104959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959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04959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D8CC9332-E851-41FB-8053-315BA7566FB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110892" y="921755"/>
            <a:ext cx="6414917" cy="388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78680" y="169463"/>
            <a:ext cx="352167" cy="3109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A4596E2-CD65-48BF-87D1-8BC17B8150AB}" type="slidenum">
              <a:rPr lang="zh-CN" altLang="en-US"/>
            </a:fld>
            <a:endParaRPr lang="en-US" altLang="zh-CN" dirty="0"/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741406" y="529644"/>
            <a:ext cx="8075140" cy="3428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47" y="1048870"/>
            <a:ext cx="4101696" cy="4074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7" y="100394"/>
            <a:ext cx="482074" cy="48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1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32.jpeg"/><Relationship Id="rId7" Type="http://schemas.openxmlformats.org/officeDocument/2006/relationships/image" Target="../media/image31.tiff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chart" Target="../charts/chart2.xml"/><Relationship Id="rId18" Type="http://schemas.openxmlformats.org/officeDocument/2006/relationships/slideLayout" Target="../slideLayouts/slideLayout3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chart" Target="../charts/chart5.xml"/><Relationship Id="rId24" Type="http://schemas.openxmlformats.org/officeDocument/2006/relationships/slideLayout" Target="../slideLayouts/slideLayout3.xml"/><Relationship Id="rId23" Type="http://schemas.openxmlformats.org/officeDocument/2006/relationships/tags" Target="../tags/tag35.xml"/><Relationship Id="rId22" Type="http://schemas.openxmlformats.org/officeDocument/2006/relationships/tags" Target="../tags/tag34.xml"/><Relationship Id="rId21" Type="http://schemas.openxmlformats.org/officeDocument/2006/relationships/tags" Target="../tags/tag33.xml"/><Relationship Id="rId20" Type="http://schemas.openxmlformats.org/officeDocument/2006/relationships/tags" Target="../tags/tag32.xml"/><Relationship Id="rId2" Type="http://schemas.openxmlformats.org/officeDocument/2006/relationships/chart" Target="../charts/chart4.xml"/><Relationship Id="rId19" Type="http://schemas.openxmlformats.org/officeDocument/2006/relationships/tags" Target="../tags/tag31.xml"/><Relationship Id="rId18" Type="http://schemas.openxmlformats.org/officeDocument/2006/relationships/tags" Target="../tags/tag30.xml"/><Relationship Id="rId17" Type="http://schemas.openxmlformats.org/officeDocument/2006/relationships/tags" Target="../tags/tag29.xml"/><Relationship Id="rId16" Type="http://schemas.openxmlformats.org/officeDocument/2006/relationships/tags" Target="../tags/tag28.xml"/><Relationship Id="rId15" Type="http://schemas.openxmlformats.org/officeDocument/2006/relationships/tags" Target="../tags/tag27.xml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tags" Target="../tags/tag37.xml"/><Relationship Id="rId4" Type="http://schemas.openxmlformats.org/officeDocument/2006/relationships/image" Target="../media/image20.png"/><Relationship Id="rId3" Type="http://schemas.openxmlformats.org/officeDocument/2006/relationships/tags" Target="../tags/tag36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11"/>
          <p:cNvSpPr>
            <a:spLocks noChangeArrowheads="1"/>
          </p:cNvSpPr>
          <p:nvPr/>
        </p:nvSpPr>
        <p:spPr bwMode="auto">
          <a:xfrm>
            <a:off x="1817098" y="3001805"/>
            <a:ext cx="5429250" cy="48387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kumimoji="1" lang="zh-CN" altLang="en-US" b="1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b="1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1"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标题 1"/>
          <p:cNvSpPr txBox="1"/>
          <p:nvPr/>
        </p:nvSpPr>
        <p:spPr bwMode="auto">
          <a:xfrm>
            <a:off x="2" y="1487346"/>
            <a:ext cx="9143999" cy="124182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大连化物所博士后流动站介绍</a:t>
            </a:r>
            <a:endParaRPr lang="en-US" altLang="zh-CN" sz="4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pic>
        <p:nvPicPr>
          <p:cNvPr id="2097156" name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6211" y="4131544"/>
            <a:ext cx="1329232" cy="8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7" name="图片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4914" y="4131544"/>
            <a:ext cx="1329231" cy="8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8" name="图片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2625" y="4131544"/>
            <a:ext cx="1329231" cy="8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9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0164" y="4131544"/>
            <a:ext cx="1329231" cy="8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0" name="图片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7707" y="4131544"/>
            <a:ext cx="1329231" cy="8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1" name="图片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80476" y="4131544"/>
            <a:ext cx="1329231" cy="8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62" y="320008"/>
            <a:ext cx="3237769" cy="380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4" y="215759"/>
            <a:ext cx="600075" cy="600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162926" y="169463"/>
            <a:ext cx="767922" cy="310944"/>
          </a:xfrm>
        </p:spPr>
        <p:txBody>
          <a:bodyPr/>
          <a:lstStyle/>
          <a:p>
            <a:fld id="{2A4596E2-CD65-48BF-87D1-8BC17B8150AB}" type="slidenum">
              <a:rPr lang="zh-CN" altLang="en-US" smtClean="0"/>
            </a:fld>
            <a:endParaRPr lang="en-US" altLang="zh-CN" dirty="0"/>
          </a:p>
        </p:txBody>
      </p:sp>
      <p:pic>
        <p:nvPicPr>
          <p:cNvPr id="3" name="Picture 2" descr="http://www.wtcf.org.cn/uploadfile/2016/0226/2016022603061832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48458" y="1323975"/>
            <a:ext cx="3325639" cy="2412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171949" y="675192"/>
            <a:ext cx="4829175" cy="3617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大连是辽宁省副省级市、计划单列市。位于辽宁省辽东半岛南端，地处黄渤海之滨，背依中国东北腹地，与山东半岛隔海相望，是中国东部沿海重要的经济、贸易、港口、工业、旅游城市，也是新一线城市。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5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大连环境绝佳，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气候冬无严寒，夏无酷暑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，年平均气温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℃，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年大连收获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个蓝天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5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大连是中国东北对外开放的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窗口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最大的港口城市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年中国城市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GDP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排名大连第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位，是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辽宁省第一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ts val="25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8578" y="48259"/>
            <a:ext cx="391164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生态宜居城市</a:t>
            </a: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大连</a:t>
            </a:r>
            <a:endParaRPr lang="en-US" altLang="zh-CN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096250" y="169463"/>
            <a:ext cx="834597" cy="310944"/>
          </a:xfrm>
        </p:spPr>
        <p:txBody>
          <a:bodyPr/>
          <a:lstStyle/>
          <a:p>
            <a:fld id="{2A4596E2-CD65-48BF-87D1-8BC17B8150AB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3" name="组合 2"/>
          <p:cNvGrpSpPr/>
          <p:nvPr/>
        </p:nvGrpSpPr>
        <p:grpSpPr>
          <a:xfrm>
            <a:off x="307060" y="773897"/>
            <a:ext cx="8593909" cy="1700099"/>
            <a:chOff x="175847" y="1229071"/>
            <a:chExt cx="11773754" cy="2056576"/>
          </a:xfrm>
        </p:grpSpPr>
        <p:pic>
          <p:nvPicPr>
            <p:cNvPr id="4" name="Picture 2" descr="C:\Users\shenlin\Desktop\新建文件夹\2.jpg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75847" y="1240029"/>
              <a:ext cx="2917566" cy="2040608"/>
            </a:xfrm>
            <a:prstGeom prst="rect">
              <a:avLst/>
            </a:prstGeom>
            <a:noFill/>
          </p:spPr>
        </p:pic>
        <p:pic>
          <p:nvPicPr>
            <p:cNvPr id="5" name="Picture 7" descr="C:\Users\shenlin\Desktop\新建文件夹\16.jpg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37083" y="1229071"/>
              <a:ext cx="2916728" cy="2042433"/>
            </a:xfrm>
            <a:prstGeom prst="rect">
              <a:avLst/>
            </a:prstGeom>
            <a:noFill/>
          </p:spPr>
        </p:pic>
        <p:pic>
          <p:nvPicPr>
            <p:cNvPr id="6" name="Picture 2" descr="C:\Users\shenlin\Desktop\新建文件夹\新建文件夹\2.高尔夫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6595" y="1240029"/>
              <a:ext cx="2916728" cy="2042433"/>
            </a:xfrm>
            <a:prstGeom prst="rect">
              <a:avLst/>
            </a:prstGeom>
            <a:noFill/>
          </p:spPr>
        </p:pic>
        <p:pic>
          <p:nvPicPr>
            <p:cNvPr id="7" name="Picture 4" descr="C:\Users\shenlin\Desktop\新建文件夹\10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33601" y="1244447"/>
              <a:ext cx="2916000" cy="2041200"/>
            </a:xfrm>
            <a:prstGeom prst="rect">
              <a:avLst/>
            </a:prstGeom>
            <a:noFill/>
          </p:spPr>
        </p:pic>
      </p:grpSp>
      <p:grpSp>
        <p:nvGrpSpPr>
          <p:cNvPr id="8" name="组合 7"/>
          <p:cNvGrpSpPr/>
          <p:nvPr/>
        </p:nvGrpSpPr>
        <p:grpSpPr>
          <a:xfrm>
            <a:off x="306195" y="2784518"/>
            <a:ext cx="8593909" cy="1644468"/>
            <a:chOff x="175847" y="3749533"/>
            <a:chExt cx="11798659" cy="2052924"/>
          </a:xfrm>
        </p:grpSpPr>
        <p:pic>
          <p:nvPicPr>
            <p:cNvPr id="9" name="Picture 2" descr="C:\Users\shenlin\Desktop\新建文件夹\9.jpg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847" y="3761257"/>
              <a:ext cx="2916000" cy="2041200"/>
            </a:xfrm>
            <a:prstGeom prst="rect">
              <a:avLst/>
            </a:prstGeom>
            <a:noFill/>
          </p:spPr>
        </p:pic>
        <p:pic>
          <p:nvPicPr>
            <p:cNvPr id="10" name="Picture 2" descr="C:\Users\shenlin\Desktop\新建文件夹\17.jpg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30065" y="3749533"/>
              <a:ext cx="2916000" cy="2041200"/>
            </a:xfrm>
            <a:prstGeom prst="rect">
              <a:avLst/>
            </a:prstGeom>
            <a:noFill/>
          </p:spPr>
        </p:pic>
        <p:pic>
          <p:nvPicPr>
            <p:cNvPr id="11" name="Picture 3" descr="C:\Users\shenlin\Desktop\新建文件夹\新建文件夹\5.大连全景1.tif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96000" y="3761257"/>
              <a:ext cx="2916000" cy="2041200"/>
            </a:xfrm>
            <a:prstGeom prst="rect">
              <a:avLst/>
            </a:prstGeom>
            <a:noFill/>
          </p:spPr>
        </p:pic>
        <p:pic>
          <p:nvPicPr>
            <p:cNvPr id="12" name="Picture 3" descr="C:\Users\shenlin\Desktop\新建文件夹\5.jpg"/>
            <p:cNvPicPr preferRelativeResize="0"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058506" y="3753059"/>
              <a:ext cx="2916000" cy="2041200"/>
            </a:xfrm>
            <a:prstGeom prst="rect">
              <a:avLst/>
            </a:prstGeom>
            <a:noFill/>
          </p:spPr>
        </p:pic>
      </p:grpSp>
      <p:sp>
        <p:nvSpPr>
          <p:cNvPr id="13" name="矩形 12"/>
          <p:cNvSpPr/>
          <p:nvPr/>
        </p:nvSpPr>
        <p:spPr>
          <a:xfrm>
            <a:off x="678578" y="48259"/>
            <a:ext cx="391164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生态宜居城市</a:t>
            </a: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大连</a:t>
            </a:r>
            <a:endParaRPr lang="en-US" altLang="zh-CN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296276" y="169463"/>
            <a:ext cx="634572" cy="310944"/>
          </a:xfrm>
        </p:spPr>
        <p:txBody>
          <a:bodyPr/>
          <a:lstStyle/>
          <a:p>
            <a:fld id="{2A4596E2-CD65-48BF-87D1-8BC17B8150AB}" type="slidenum">
              <a:rPr lang="zh-CN" altLang="en-US" smtClean="0"/>
            </a:fld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678578" y="48259"/>
            <a:ext cx="391164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生态宜居城市</a:t>
            </a: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大连</a:t>
            </a:r>
            <a:endParaRPr lang="en-US" altLang="zh-CN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4325" y="771525"/>
            <a:ext cx="8601075" cy="1733550"/>
            <a:chOff x="524681" y="174217"/>
            <a:chExt cx="11227153" cy="1965867"/>
          </a:xfrm>
        </p:grpSpPr>
        <p:pic>
          <p:nvPicPr>
            <p:cNvPr id="5" name="Picture 14" descr="E:\Photo\其他\航天楼与大连\大连景色\2006032616493273499.jpg"/>
            <p:cNvPicPr>
              <a:picLocks noChangeAspect="1" noChangeArrowheads="1"/>
            </p:cNvPicPr>
            <p:nvPr/>
          </p:nvPicPr>
          <p:blipFill>
            <a:blip r:embed="rId1" cstate="print"/>
            <a:srcRect t="17633" b="17633"/>
            <a:stretch>
              <a:fillRect/>
            </a:stretch>
          </p:blipFill>
          <p:spPr bwMode="auto">
            <a:xfrm>
              <a:off x="3206641" y="174217"/>
              <a:ext cx="5878744" cy="1965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http://www.diyifanwen.com/images/liaoning/087231409336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4681" y="174217"/>
              <a:ext cx="2620700" cy="1965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9" descr="http://pic.dl.cn/downloadimage/20060112140355/20060112140355%281%29_20060112140355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31134" y="174217"/>
              <a:ext cx="2620700" cy="1965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298692" y="2724150"/>
            <a:ext cx="8692908" cy="1844034"/>
            <a:chOff x="452186" y="4702744"/>
            <a:chExt cx="11264839" cy="1985873"/>
          </a:xfrm>
        </p:grpSpPr>
        <p:pic>
          <p:nvPicPr>
            <p:cNvPr id="9" name="Picture 2" descr="E:\Photo\其他\航天楼与大连\大连景色\中山广场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94592" y="4702744"/>
              <a:ext cx="2622433" cy="1938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 descr="E:\Photo\其他\航天楼与大连\大连景色\2006032119044673499.jpg"/>
            <p:cNvPicPr preferRelativeResize="0">
              <a:picLocks noChangeArrowheads="1"/>
            </p:cNvPicPr>
            <p:nvPr/>
          </p:nvPicPr>
          <p:blipFill>
            <a:blip r:embed="rId5" cstate="print"/>
            <a:srcRect l="2127" t="9637" r="3546" b="16605"/>
            <a:stretch>
              <a:fillRect/>
            </a:stretch>
          </p:blipFill>
          <p:spPr bwMode="auto">
            <a:xfrm>
              <a:off x="3139077" y="4702744"/>
              <a:ext cx="5878800" cy="1965600"/>
            </a:xfrm>
            <a:prstGeom prst="rect">
              <a:avLst/>
            </a:prstGeom>
            <a:noFill/>
            <a:ln w="3175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pic>
          <p:nvPicPr>
            <p:cNvPr id="11" name="Picture 2" descr="http://img4.imgtn.bdimg.com/it/u=1567507290,4080068276&amp;fm=26&amp;gp=0.jpg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2186" y="4702744"/>
              <a:ext cx="2620345" cy="19858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286750" y="169463"/>
            <a:ext cx="644097" cy="310944"/>
          </a:xfrm>
        </p:spPr>
        <p:txBody>
          <a:bodyPr/>
          <a:lstStyle/>
          <a:p>
            <a:fld id="{2A4596E2-CD65-48BF-87D1-8BC17B8150AB}" type="slidenum">
              <a:rPr lang="zh-CN" altLang="en-US" smtClean="0"/>
            </a:fld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669146" y="0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博士后招收计划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25567" y="629952"/>
            <a:ext cx="3167273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能源基础研究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lvl="0" indent="-285750">
              <a:lnSpc>
                <a:spcPts val="2800"/>
              </a:lnSpc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化石能源清洁高效利用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lvl="0" indent="-285750">
              <a:lnSpc>
                <a:spcPts val="2800"/>
              </a:lnSpc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新型动力电源与储能技术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lvl="0" indent="-285750">
              <a:lnSpc>
                <a:spcPts val="2800"/>
              </a:lnSpc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太阳能、生物质催化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ts val="2800"/>
              </a:lnSpc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生物分离分析技术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ts val="2800"/>
              </a:lnSpc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有机化学与精细化工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65863" y="1007378"/>
            <a:ext cx="2848596" cy="161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669146" y="3094912"/>
            <a:ext cx="7837118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00">
              <a:lnSpc>
                <a:spcPct val="150000"/>
              </a:lnSpc>
              <a:spcAft>
                <a:spcPts val="0"/>
              </a:spcAft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Helvetica" panose="020B0604020202020204" pitchFamily="34" charset="0"/>
              </a:rPr>
              <a:t>专业需求：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anose="020B0604020202020204" pitchFamily="34" charset="0"/>
              </a:rPr>
              <a:t>分析化学、有机化学、物理化学、化学工程、工业催化、材料物理与化学、燃料电池、储能技术、光学、机械工程、生命科学</a:t>
            </a:r>
            <a:r>
              <a:rPr lang="zh-CN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anose="020B0604020202020204" pitchFamily="34" charset="0"/>
              </a:rPr>
              <a:t>、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anose="020B0604020202020204" pitchFamily="34" charset="0"/>
              </a:rPr>
              <a:t>化学生物学、</a:t>
            </a:r>
            <a:r>
              <a:rPr lang="zh-CN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anose="020B0604020202020204" pitchFamily="34" charset="0"/>
              </a:rPr>
              <a:t>药学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anose="020B0604020202020204" pitchFamily="34" charset="0"/>
              </a:rPr>
              <a:t>、计算机、人工智能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 panose="020B0604020202020204" pitchFamily="34" charset="0"/>
              </a:rPr>
              <a:t>等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212184" y="169463"/>
            <a:ext cx="718664" cy="310944"/>
          </a:xfrm>
        </p:spPr>
        <p:txBody>
          <a:bodyPr/>
          <a:lstStyle/>
          <a:p>
            <a:fld id="{2A4596E2-CD65-48BF-87D1-8BC17B8150AB}" type="slidenum">
              <a:rPr lang="zh-CN" altLang="en-US" smtClean="0"/>
            </a:fld>
            <a:endParaRPr lang="en-US" altLang="zh-CN" dirty="0"/>
          </a:p>
        </p:txBody>
      </p:sp>
      <p:sp>
        <p:nvSpPr>
          <p:cNvPr id="4" name="Text Box 52"/>
          <p:cNvSpPr txBox="1">
            <a:spLocks noChangeArrowheads="1"/>
          </p:cNvSpPr>
          <p:nvPr/>
        </p:nvSpPr>
        <p:spPr bwMode="auto">
          <a:xfrm>
            <a:off x="654383" y="2519435"/>
            <a:ext cx="4618347" cy="3513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联系电话：</a:t>
            </a:r>
            <a:r>
              <a:rPr lang="en-US" altLang="zh-CN" sz="2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0411-84379103</a:t>
            </a:r>
            <a:endParaRPr lang="zh-CN" altLang="en-US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59"/>
          <p:cNvSpPr txBox="1">
            <a:spLocks noChangeArrowheads="1"/>
          </p:cNvSpPr>
          <p:nvPr/>
        </p:nvSpPr>
        <p:spPr bwMode="auto">
          <a:xfrm>
            <a:off x="636969" y="1995021"/>
            <a:ext cx="4995113" cy="3513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2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联系人：刘畅</a:t>
            </a:r>
            <a:endParaRPr lang="zh-CN" altLang="en-US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62"/>
          <p:cNvSpPr txBox="1">
            <a:spLocks noChangeArrowheads="1"/>
          </p:cNvSpPr>
          <p:nvPr/>
        </p:nvSpPr>
        <p:spPr bwMode="auto">
          <a:xfrm>
            <a:off x="635531" y="698973"/>
            <a:ext cx="5512709" cy="5991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2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    址</a:t>
            </a: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http://www.dicp.ac.cn/</a:t>
            </a:r>
            <a:endParaRPr lang="en-GB" altLang="zh-CN" sz="2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635531" y="1319831"/>
            <a:ext cx="5346343" cy="5991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应聘</a:t>
            </a:r>
            <a:r>
              <a:rPr lang="zh-CN" altLang="en-US" sz="2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网：</a:t>
            </a:r>
            <a:r>
              <a:rPr lang="en-US" altLang="zh-CN" sz="2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en-US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://www.zp.dicp.ac.cn/</a:t>
            </a:r>
            <a:endParaRPr lang="en-GB" altLang="zh-CN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308" y="2519435"/>
            <a:ext cx="1856259" cy="1856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669146" y="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联系方式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52"/>
          <p:cNvSpPr txBox="1">
            <a:spLocks noChangeArrowheads="1"/>
          </p:cNvSpPr>
          <p:nvPr/>
        </p:nvSpPr>
        <p:spPr bwMode="auto">
          <a:xfrm>
            <a:off x="669146" y="3103260"/>
            <a:ext cx="5400728" cy="3513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2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联系邮箱：</a:t>
            </a:r>
            <a:r>
              <a:rPr lang="en-US" altLang="zh-CN" sz="2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liuchang@dicp.ac.cn</a:t>
            </a:r>
            <a:endParaRPr lang="zh-CN" altLang="en-US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3412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欢迎大家加盟大连化物所</a:t>
            </a:r>
            <a:endParaRPr lang="en-US" altLang="zh-CN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</a:fld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660130" y="8129"/>
            <a:ext cx="5619871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流动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站基本情况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285750" y="550863"/>
            <a:ext cx="8715375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5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大连化学物理研究所是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1985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年国务院首批设立博士后科研流动站的单位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66724" y="2974082"/>
            <a:ext cx="3543589" cy="1931293"/>
          </a:xfrm>
          <a:prstGeom prst="roundRect">
            <a:avLst/>
          </a:prstGeom>
          <a:solidFill>
            <a:srgbClr val="7030A0">
              <a:alpha val="26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2828924" y="1949450"/>
            <a:ext cx="551924" cy="946151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 b="1" kern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化学工程与技术</a:t>
            </a:r>
            <a:endParaRPr lang="zh-CN" altLang="en-US" sz="1100" b="1" kern="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43255" y="3441150"/>
            <a:ext cx="313190" cy="1289545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分析化学</a:t>
            </a:r>
            <a:endParaRPr lang="zh-CN" altLang="en-US" sz="16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121330" y="3441150"/>
            <a:ext cx="313190" cy="1289545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有机化学</a:t>
            </a:r>
            <a:endParaRPr lang="zh-CN" altLang="en-US" sz="16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599406" y="3441150"/>
            <a:ext cx="313190" cy="1289545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物理化学</a:t>
            </a:r>
            <a:endParaRPr lang="zh-CN" altLang="en-US" sz="16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2500318" y="3469440"/>
            <a:ext cx="313190" cy="1289545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化学工程</a:t>
            </a:r>
            <a:endParaRPr lang="zh-CN" altLang="en-US" sz="16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2978394" y="3469440"/>
            <a:ext cx="313190" cy="1289545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生物化工</a:t>
            </a:r>
            <a:endParaRPr lang="zh-CN" altLang="en-US" sz="16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肘形连接符 28"/>
          <p:cNvCxnSpPr/>
          <p:nvPr/>
        </p:nvCxnSpPr>
        <p:spPr>
          <a:xfrm rot="16200000" flipH="1">
            <a:off x="1077618" y="2780141"/>
            <a:ext cx="869398" cy="452618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27" name="圆角矩形 26"/>
          <p:cNvSpPr/>
          <p:nvPr/>
        </p:nvSpPr>
        <p:spPr>
          <a:xfrm>
            <a:off x="3456469" y="3469440"/>
            <a:ext cx="313190" cy="1289545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工业催化</a:t>
            </a:r>
            <a:endParaRPr lang="zh-CN" altLang="en-US" sz="16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肘形连接符 27"/>
          <p:cNvCxnSpPr>
            <a:endCxn id="20" idx="0"/>
          </p:cNvCxnSpPr>
          <p:nvPr/>
        </p:nvCxnSpPr>
        <p:spPr>
          <a:xfrm rot="10800000" flipV="1">
            <a:off x="799850" y="2995902"/>
            <a:ext cx="503534" cy="445247"/>
          </a:xfrm>
          <a:prstGeom prst="bentConnector2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0" name="直接箭头连接符 29"/>
          <p:cNvCxnSpPr>
            <a:endCxn id="21" idx="0"/>
          </p:cNvCxnSpPr>
          <p:nvPr/>
        </p:nvCxnSpPr>
        <p:spPr>
          <a:xfrm flipH="1">
            <a:off x="1277925" y="2905792"/>
            <a:ext cx="7477" cy="53535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1" name="肘形连接符 30"/>
          <p:cNvCxnSpPr/>
          <p:nvPr/>
        </p:nvCxnSpPr>
        <p:spPr>
          <a:xfrm rot="10800000" flipV="1">
            <a:off x="2656914" y="3005142"/>
            <a:ext cx="472671" cy="445247"/>
          </a:xfrm>
          <a:prstGeom prst="bentConnector2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2" name="肘形连接符 31"/>
          <p:cNvCxnSpPr/>
          <p:nvPr/>
        </p:nvCxnSpPr>
        <p:spPr>
          <a:xfrm>
            <a:off x="3129583" y="3005143"/>
            <a:ext cx="483481" cy="445247"/>
          </a:xfrm>
          <a:prstGeom prst="bentConnector2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3" name="直接箭头连接符 32"/>
          <p:cNvCxnSpPr/>
          <p:nvPr/>
        </p:nvCxnSpPr>
        <p:spPr>
          <a:xfrm>
            <a:off x="3134989" y="2838451"/>
            <a:ext cx="0" cy="61193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4" name="肘形连接符 33"/>
          <p:cNvCxnSpPr/>
          <p:nvPr/>
        </p:nvCxnSpPr>
        <p:spPr>
          <a:xfrm>
            <a:off x="2130000" y="1671682"/>
            <a:ext cx="962783" cy="292729"/>
          </a:xfrm>
          <a:prstGeom prst="bentConnector2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5" name="直接连接符 34"/>
          <p:cNvCxnSpPr/>
          <p:nvPr/>
        </p:nvCxnSpPr>
        <p:spPr>
          <a:xfrm>
            <a:off x="2171746" y="1493221"/>
            <a:ext cx="0" cy="189267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none"/>
          </a:ln>
          <a:effectLst/>
        </p:spPr>
      </p:cxnSp>
      <p:cxnSp>
        <p:nvCxnSpPr>
          <p:cNvPr id="36" name="肘形连接符 35"/>
          <p:cNvCxnSpPr>
            <a:endCxn id="18" idx="0"/>
          </p:cNvCxnSpPr>
          <p:nvPr/>
        </p:nvCxnSpPr>
        <p:spPr>
          <a:xfrm rot="10800000" flipV="1">
            <a:off x="1286009" y="1676488"/>
            <a:ext cx="866691" cy="244387"/>
          </a:xfrm>
          <a:prstGeom prst="bentConnector2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8" name="圆角矩形 17"/>
          <p:cNvSpPr/>
          <p:nvPr/>
        </p:nvSpPr>
        <p:spPr>
          <a:xfrm>
            <a:off x="1090422" y="1920876"/>
            <a:ext cx="391171" cy="965200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b="1" kern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</a:t>
            </a:r>
            <a:endParaRPr lang="zh-CN" altLang="en-US" sz="1200" b="1" kern="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49306" y="1096439"/>
            <a:ext cx="2074302" cy="460036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博士后</a:t>
            </a:r>
            <a:endParaRPr lang="zh-CN" altLang="en-US" sz="1600" b="1" kern="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4"/>
          <p:cNvSpPr txBox="1">
            <a:spLocks noChangeArrowheads="1"/>
          </p:cNvSpPr>
          <p:nvPr/>
        </p:nvSpPr>
        <p:spPr bwMode="auto">
          <a:xfrm>
            <a:off x="4095750" y="1348393"/>
            <a:ext cx="4680520" cy="723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两个流动站均被评为</a:t>
            </a:r>
            <a:endParaRPr lang="en-US" altLang="zh-CN" b="1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>
              <a:spcAft>
                <a:spcPts val="600"/>
              </a:spcAft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全国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优秀博士后流动站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5" name="Picture 4" descr="bshzhjp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67620" y="2300608"/>
            <a:ext cx="3336780" cy="2330420"/>
          </a:xfrm>
          <a:prstGeom prst="rect">
            <a:avLst/>
          </a:prstGeom>
          <a:solidFill>
            <a:srgbClr val="FF0000"/>
          </a:solidFill>
          <a:ln w="25400" cmpd="sng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4596E2-CD65-48BF-87D1-8BC17B8150AB}" type="slidenum">
              <a:rPr lang="zh-CN" altLang="en-US"/>
            </a:fld>
            <a:endParaRPr lang="en-US" altLang="zh-CN" dirty="0"/>
          </a:p>
        </p:txBody>
      </p:sp>
      <p:sp>
        <p:nvSpPr>
          <p:cNvPr id="45" name="矩形 44"/>
          <p:cNvSpPr/>
          <p:nvPr/>
        </p:nvSpPr>
        <p:spPr>
          <a:xfrm>
            <a:off x="635389" y="28787"/>
            <a:ext cx="8039293" cy="704850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r>
              <a:rPr lang="zh-CN" altLang="en-US" sz="227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博士后队伍不断壮大</a:t>
            </a:r>
            <a:endParaRPr lang="zh-CN" altLang="en-US" sz="2275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endParaRPr lang="zh-CN" altLang="en-US" sz="170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TextBox 5"/>
          <p:cNvSpPr txBox="1"/>
          <p:nvPr>
            <p:custDataLst>
              <p:tags r:id="rId3"/>
            </p:custDataLst>
          </p:nvPr>
        </p:nvSpPr>
        <p:spPr>
          <a:xfrm>
            <a:off x="158665" y="466344"/>
            <a:ext cx="9143097" cy="87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 marL="360045" indent="-360045" algn="just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altLang="zh-CN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2023</a:t>
            </a:r>
            <a:r>
              <a:rPr lang="zh-CN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年，</a:t>
            </a:r>
            <a:r>
              <a:rPr lang="zh-CN" alt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招收博士后</a:t>
            </a:r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121</a:t>
            </a:r>
            <a:r>
              <a:rPr lang="zh-CN" alt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人</a:t>
            </a:r>
            <a:r>
              <a:rPr lang="zh-CN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，目前在站人数</a:t>
            </a:r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329</a:t>
            </a:r>
            <a:r>
              <a:rPr lang="zh-CN" alt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人</a:t>
            </a:r>
            <a:r>
              <a:rPr lang="zh-CN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；出站博士后累计留所</a:t>
            </a:r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127</a:t>
            </a:r>
            <a:r>
              <a:rPr lang="zh-CN" alt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人</a:t>
            </a:r>
            <a:r>
              <a:rPr lang="zh-CN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，聘为相应岗位：</a:t>
            </a:r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73</a:t>
            </a:r>
            <a:r>
              <a:rPr lang="zh-CN" alt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人</a:t>
            </a:r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/89</a:t>
            </a:r>
            <a:r>
              <a:rPr lang="zh-CN" alt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人次</a:t>
            </a:r>
            <a:endParaRPr lang="zh-CN" altLang="en-US" sz="14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360045" indent="-360045" algn="just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altLang="zh-CN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2023</a:t>
            </a:r>
            <a:r>
              <a:rPr lang="zh-CN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年，</a:t>
            </a:r>
            <a:r>
              <a:rPr lang="en-US" altLang="zh-CN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获得优秀博士后</a:t>
            </a:r>
            <a:r>
              <a:rPr lang="zh-CN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支持</a:t>
            </a:r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22</a:t>
            </a:r>
            <a:r>
              <a:rPr lang="zh-CN" alt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人，</a:t>
            </a:r>
            <a:r>
              <a:rPr lang="zh-CN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二等</a:t>
            </a:r>
            <a:r>
              <a:rPr lang="en-US" altLang="zh-CN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</a:t>
            </a:r>
            <a:r>
              <a:rPr lang="zh-CN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人，三等</a:t>
            </a:r>
            <a:r>
              <a:rPr lang="en-US" altLang="zh-CN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21</a:t>
            </a:r>
            <a:r>
              <a:rPr lang="zh-CN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人</a:t>
            </a:r>
            <a:endParaRPr lang="zh-CN" altLang="en-US" sz="14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360045" indent="-360045" algn="just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altLang="zh-CN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2018</a:t>
            </a:r>
            <a:r>
              <a:rPr lang="zh-CN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年以来，累计资助优秀博士后</a:t>
            </a:r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84</a:t>
            </a:r>
            <a:r>
              <a:rPr lang="zh-CN" alt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人</a:t>
            </a:r>
            <a:r>
              <a:rPr lang="zh-CN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，获资助优秀博士后出站</a:t>
            </a:r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53</a:t>
            </a:r>
            <a:r>
              <a:rPr lang="zh-CN" alt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人</a:t>
            </a:r>
            <a:r>
              <a:rPr lang="zh-CN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，其中</a:t>
            </a:r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24</a:t>
            </a:r>
            <a:r>
              <a:rPr lang="zh-CN" alt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人</a:t>
            </a:r>
            <a:r>
              <a:rPr lang="zh-CN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留所工作</a:t>
            </a:r>
            <a:endParaRPr lang="zh-CN" altLang="en-US" sz="14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360045" indent="-360045" algn="just" fontAlgn="auto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sz="1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360045" indent="-360045" algn="just" fontAlgn="auto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sz="1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5" name="图表 4"/>
          <p:cNvGraphicFramePr/>
          <p:nvPr>
            <p:custDataLst>
              <p:tags r:id="rId4"/>
            </p:custDataLst>
          </p:nvPr>
        </p:nvGraphicFramePr>
        <p:xfrm>
          <a:off x="465554" y="1669542"/>
          <a:ext cx="3360928" cy="1365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323233" y="1452846"/>
            <a:ext cx="1742692" cy="2660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4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博士后招收情况</a:t>
            </a:r>
            <a:endParaRPr kumimoji="0" lang="zh-CN" altLang="en-US" sz="114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Box 20"/>
          <p:cNvSpPr txBox="1"/>
          <p:nvPr>
            <p:custDataLst>
              <p:tags r:id="rId6"/>
            </p:custDataLst>
          </p:nvPr>
        </p:nvSpPr>
        <p:spPr>
          <a:xfrm>
            <a:off x="750827" y="1977435"/>
            <a:ext cx="1056640" cy="18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4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单位：人</a:t>
            </a:r>
            <a:endParaRPr lang="zh-CN" altLang="en-US" sz="64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3475925" y="1598950"/>
            <a:ext cx="471424" cy="22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5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329</a:t>
            </a:r>
            <a:endParaRPr lang="en-US" altLang="zh-CN" sz="855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>
            <p:custDataLst>
              <p:tags r:id="rId8"/>
            </p:custDataLst>
          </p:nvPr>
        </p:nvSpPr>
        <p:spPr>
          <a:xfrm>
            <a:off x="18965" y="4722058"/>
            <a:ext cx="9116004" cy="401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 eaLnBrk="1" latinLnBrk="0" hangingPunct="1">
              <a:lnSpc>
                <a:spcPts val="2420"/>
              </a:lnSpc>
              <a:buFont typeface="Wingdings" panose="05000000000000000000" charset="0"/>
              <a:buNone/>
            </a:pPr>
            <a:r>
              <a:rPr lang="zh-CN" altLang="en-US" sz="1705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加大博士后招收宣传力度</a:t>
            </a:r>
            <a:r>
              <a:rPr lang="en-US" altLang="zh-CN" sz="1705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1705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发挥优秀博士后品牌优势，吸引海内外优秀博士人才来所工作</a:t>
            </a:r>
            <a:endParaRPr lang="zh-CN" altLang="en-US" sz="1705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14" name="图表 13"/>
          <p:cNvGraphicFramePr/>
          <p:nvPr>
            <p:custDataLst>
              <p:tags r:id="rId9"/>
            </p:custDataLst>
          </p:nvPr>
        </p:nvGraphicFramePr>
        <p:xfrm>
          <a:off x="452007" y="3251341"/>
          <a:ext cx="3762361" cy="1416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1358906" y="3187270"/>
            <a:ext cx="1742692" cy="26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4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优秀博士后资助情况</a:t>
            </a:r>
            <a:endParaRPr kumimoji="0" lang="zh-CN" altLang="en-US" sz="114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0" name="表格 19"/>
          <p:cNvGraphicFramePr/>
          <p:nvPr>
            <p:custDataLst>
              <p:tags r:id="rId11"/>
            </p:custDataLst>
          </p:nvPr>
        </p:nvGraphicFramePr>
        <p:xfrm>
          <a:off x="4863253" y="3440091"/>
          <a:ext cx="3277235" cy="1146810"/>
        </p:xfrm>
        <a:graphic>
          <a:graphicData uri="http://schemas.openxmlformats.org/drawingml/2006/table">
            <a:tbl>
              <a:tblPr/>
              <a:tblGrid>
                <a:gridCol w="586740"/>
                <a:gridCol w="1345565"/>
                <a:gridCol w="1344930"/>
              </a:tblGrid>
              <a:tr h="1866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55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年份</a:t>
                      </a:r>
                      <a:endParaRPr lang="en-US" altLang="en-US" sz="855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48768" marR="48768" marT="0" marB="0" anchor="ctr">
                    <a:lnL>
                      <a:noFill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855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优秀博士后</a:t>
                      </a:r>
                      <a:r>
                        <a:rPr lang="zh-CN" altLang="en-US" sz="855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出站</a:t>
                      </a:r>
                      <a:r>
                        <a:rPr lang="zh-CN" altLang="en-US" sz="855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人数</a:t>
                      </a:r>
                      <a:endParaRPr lang="zh-CN" altLang="en-US" sz="855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48768" marR="48768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55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优秀博士后留所</a:t>
                      </a:r>
                      <a:r>
                        <a:rPr lang="zh-CN" altLang="en-US" sz="855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人数</a:t>
                      </a:r>
                      <a:endParaRPr lang="zh-CN" altLang="en-US" sz="855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48768" marR="48768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855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2018</a:t>
                      </a:r>
                      <a:r>
                        <a:rPr lang="zh-CN" altLang="en-US" sz="855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年</a:t>
                      </a:r>
                      <a:endParaRPr lang="zh-CN" altLang="en-US" sz="855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8768" marR="48768" marT="0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855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</a:t>
                      </a:r>
                      <a:endParaRPr lang="en-US" altLang="en-US" sz="855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8768" marR="48768" marT="0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855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endParaRPr lang="en-US" altLang="en-US" sz="855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8768" marR="48768" marT="0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55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2019年</a:t>
                      </a:r>
                      <a:endParaRPr lang="en-US" altLang="en-US" sz="855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8768" marR="48768" marT="0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855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6</a:t>
                      </a:r>
                      <a:endParaRPr lang="en-US" altLang="en-US" sz="855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8768" marR="48768" marT="0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55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</a:t>
                      </a:r>
                      <a:endParaRPr lang="en-US" altLang="en-US" sz="855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8768" marR="48768" marT="0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55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2020年</a:t>
                      </a:r>
                      <a:endParaRPr lang="en-US" altLang="en-US" sz="855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8768" marR="48768" marT="0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855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9</a:t>
                      </a:r>
                      <a:endParaRPr lang="en-US" altLang="en-US" sz="855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8768" marR="48768" marT="0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55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</a:t>
                      </a:r>
                      <a:endParaRPr lang="en-US" altLang="en-US" sz="855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8768" marR="48768" marT="0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55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2021年</a:t>
                      </a:r>
                      <a:endParaRPr lang="en-US" altLang="en-US" sz="855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8768" marR="48768" marT="0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855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</a:t>
                      </a:r>
                      <a:endParaRPr lang="en-US" altLang="en-US" sz="855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8768" marR="48768" marT="0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55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</a:t>
                      </a:r>
                      <a:endParaRPr lang="en-US" altLang="en-US" sz="855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8768" marR="48768" marT="0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55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2022年</a:t>
                      </a:r>
                      <a:endParaRPr lang="en-US" altLang="en-US" sz="855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8768" marR="48768" marT="0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855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12</a:t>
                      </a:r>
                      <a:endParaRPr lang="en-US" altLang="en-US" sz="855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8768" marR="48768" marT="0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55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</a:t>
                      </a:r>
                      <a:endParaRPr lang="en-US" altLang="en-US" sz="855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8768" marR="48768" marT="0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55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2023年</a:t>
                      </a:r>
                      <a:endParaRPr lang="en-US" altLang="en-US" sz="855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8768" marR="48768" marT="0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855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12</a:t>
                      </a:r>
                      <a:endParaRPr lang="en-US" altLang="en-US" sz="855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8768" marR="48768" marT="0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55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7</a:t>
                      </a:r>
                      <a:endParaRPr lang="en-US" altLang="en-US" sz="855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8768" marR="48768" marT="0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55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合计</a:t>
                      </a:r>
                      <a:endParaRPr lang="en-US" altLang="en-US" sz="855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48768" marR="48768" marT="0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855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53</a:t>
                      </a:r>
                      <a:endParaRPr lang="en-US" altLang="en-US" sz="855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8768" marR="48768" marT="0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855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24</a:t>
                      </a:r>
                      <a:endParaRPr lang="en-US" altLang="en-US" sz="855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8768" marR="48768" marT="0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矩形 20"/>
          <p:cNvSpPr/>
          <p:nvPr>
            <p:custDataLst>
              <p:tags r:id="rId12"/>
            </p:custDataLst>
          </p:nvPr>
        </p:nvSpPr>
        <p:spPr>
          <a:xfrm>
            <a:off x="5627285" y="3162385"/>
            <a:ext cx="1742553" cy="22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4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优秀博士后出站留所情况</a:t>
            </a:r>
            <a:endParaRPr kumimoji="0" lang="zh-CN" altLang="en-US" sz="114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custDataLst>
              <p:tags r:id="rId13"/>
            </p:custDataLst>
          </p:nvPr>
        </p:nvGraphicFramePr>
        <p:xfrm>
          <a:off x="4862802" y="1849261"/>
          <a:ext cx="3258185" cy="1104900"/>
        </p:xfrm>
        <a:graphic>
          <a:graphicData uri="http://schemas.openxmlformats.org/drawingml/2006/table">
            <a:tbl>
              <a:tblPr firstRow="1" bandRow="1"/>
              <a:tblGrid>
                <a:gridCol w="1128395"/>
                <a:gridCol w="488315"/>
                <a:gridCol w="1022985"/>
                <a:gridCol w="618490"/>
              </a:tblGrid>
              <a:tr h="220980"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lt1"/>
                          </a:solidFill>
                        </a:defRPr>
                      </a:defPPr>
                      <a:lvl1pPr marL="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855" b="1" dirty="0">
                          <a:solidFill>
                            <a:srgbClr val="FFFFFF"/>
                          </a:solidFill>
                          <a:ea typeface="微软雅黑" panose="020B0503020204020204" pitchFamily="34" charset="-122"/>
                        </a:rPr>
                        <a:t>人才项目</a:t>
                      </a:r>
                      <a:endParaRPr lang="zh-CN" altLang="en-US" sz="855" b="1" dirty="0">
                        <a:solidFill>
                          <a:srgbClr val="FFFFFF"/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marL="65024" marR="65024" marT="32512" marB="32512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lt1"/>
                          </a:solidFill>
                        </a:defRPr>
                      </a:defPPr>
                      <a:lvl1pPr marL="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855" b="1" dirty="0">
                          <a:solidFill>
                            <a:srgbClr val="FFFFFF"/>
                          </a:solidFill>
                          <a:ea typeface="微软雅黑" panose="020B0503020204020204" pitchFamily="34" charset="-122"/>
                        </a:rPr>
                        <a:t>数量</a:t>
                      </a:r>
                      <a:endParaRPr lang="zh-CN" altLang="en-US" sz="855" b="1" dirty="0">
                        <a:solidFill>
                          <a:srgbClr val="FFFFFF"/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marL="65024" marR="65024" marT="32512" marB="32512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lt1"/>
                          </a:solidFill>
                        </a:defRPr>
                      </a:defPPr>
                      <a:lvl1pPr marL="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855" b="1" dirty="0">
                          <a:solidFill>
                            <a:srgbClr val="FFFFFF"/>
                          </a:solidFill>
                          <a:ea typeface="微软雅黑" panose="020B0503020204020204" pitchFamily="34" charset="-122"/>
                        </a:rPr>
                        <a:t>职务</a:t>
                      </a:r>
                      <a:endParaRPr lang="zh-CN" altLang="en-US" sz="855" b="1" dirty="0">
                        <a:solidFill>
                          <a:srgbClr val="FFFFFF"/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marL="65024" marR="65024" marT="32512" marB="32512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lt1"/>
                          </a:solidFill>
                        </a:defRPr>
                      </a:defPPr>
                      <a:lvl1pPr marL="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376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855" b="1" dirty="0">
                          <a:solidFill>
                            <a:srgbClr val="FFFFFF"/>
                          </a:solidFill>
                          <a:ea typeface="微软雅黑" panose="020B0503020204020204" pitchFamily="34" charset="-122"/>
                        </a:rPr>
                        <a:t>数量</a:t>
                      </a:r>
                      <a:endParaRPr lang="zh-CN" altLang="en-US" sz="855" b="1" dirty="0">
                        <a:solidFill>
                          <a:srgbClr val="FFFFFF"/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marL="65024" marR="65024" marT="32512" marB="32512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22098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zh-CN" altLang="en-US" sz="855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首席研究员</a:t>
                      </a:r>
                      <a:endParaRPr kumimoji="0" lang="zh-CN" altLang="en-US" sz="855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en-US" altLang="zh-CN" sz="855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ea typeface="微软雅黑" panose="020B0503020204020204" pitchFamily="34" charset="-122"/>
                          <a:cs typeface="+mn-lt"/>
                        </a:rPr>
                        <a:t>2</a:t>
                      </a:r>
                      <a:endParaRPr kumimoji="0" lang="en-US" altLang="zh-CN" sz="855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ea typeface="微软雅黑" panose="020B0503020204020204" pitchFamily="34" charset="-122"/>
                        <a:cs typeface="+mn-lt"/>
                      </a:endParaRPr>
                    </a:p>
                  </a:txBody>
                  <a:tcPr marL="5418" marR="5418" marT="5418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zh-CN" altLang="en-US" sz="855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微软雅黑" panose="020B0503020204020204" pitchFamily="34" charset="-122"/>
                          <a:cs typeface="+mn-lt"/>
                        </a:rPr>
                        <a:t>组长</a:t>
                      </a:r>
                      <a:r>
                        <a:rPr kumimoji="0" lang="en-US" altLang="zh-CN" sz="855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微软雅黑" panose="020B0503020204020204" pitchFamily="34" charset="-122"/>
                          <a:cs typeface="+mn-lt"/>
                        </a:rPr>
                        <a:t>/</a:t>
                      </a:r>
                      <a:r>
                        <a:rPr kumimoji="0" lang="zh-CN" altLang="en-US" sz="855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微软雅黑" panose="020B0503020204020204" pitchFamily="34" charset="-122"/>
                          <a:cs typeface="+mn-lt"/>
                        </a:rPr>
                        <a:t>组群组长</a:t>
                      </a:r>
                      <a:endParaRPr kumimoji="0" lang="zh-CN" altLang="en-US" sz="855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ea typeface="微软雅黑" panose="020B0503020204020204" pitchFamily="34" charset="-122"/>
                        <a:cs typeface="+mn-lt"/>
                      </a:endParaRPr>
                    </a:p>
                  </a:txBody>
                  <a:tcPr marL="5418" marR="5418" marT="5418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en-US" altLang="zh-CN" sz="855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ea typeface="微软雅黑" panose="020B0503020204020204" pitchFamily="34" charset="-122"/>
                          <a:cs typeface="+mn-lt"/>
                        </a:rPr>
                        <a:t>5</a:t>
                      </a:r>
                      <a:endParaRPr kumimoji="0" lang="en-US" altLang="zh-CN" sz="855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ea typeface="微软雅黑" panose="020B0503020204020204" pitchFamily="34" charset="-122"/>
                        <a:cs typeface="+mn-lt"/>
                      </a:endParaRPr>
                    </a:p>
                  </a:txBody>
                  <a:tcPr marL="5418" marR="5418" marT="5418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98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zh-CN" altLang="en-US" sz="855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张大煜优秀学者</a:t>
                      </a:r>
                      <a:endParaRPr kumimoji="0" lang="zh-CN" altLang="en-US" sz="855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en-US" altLang="zh-CN" sz="855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ea typeface="微软雅黑" panose="020B0503020204020204" pitchFamily="34" charset="-122"/>
                          <a:cs typeface="+mn-lt"/>
                        </a:rPr>
                        <a:t>1</a:t>
                      </a:r>
                      <a:endParaRPr kumimoji="0" lang="en-US" altLang="zh-CN" sz="855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ea typeface="微软雅黑" panose="020B0503020204020204" pitchFamily="34" charset="-122"/>
                        <a:cs typeface="+mn-lt"/>
                      </a:endParaRPr>
                    </a:p>
                  </a:txBody>
                  <a:tcPr marL="5418" marR="5418" marT="5418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zh-CN" altLang="en-US" sz="855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正高级</a:t>
                      </a:r>
                      <a:endParaRPr kumimoji="0" lang="zh-CN" altLang="en-US" sz="855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18" marR="5418" marT="5418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en-US" altLang="zh-CN" sz="855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ea typeface="微软雅黑" panose="020B0503020204020204" pitchFamily="34" charset="-122"/>
                          <a:cs typeface="+mn-lt"/>
                        </a:rPr>
                        <a:t>19</a:t>
                      </a:r>
                      <a:endParaRPr kumimoji="0" lang="en-US" altLang="zh-CN" sz="855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ea typeface="微软雅黑" panose="020B0503020204020204" pitchFamily="34" charset="-122"/>
                        <a:cs typeface="+mn-lt"/>
                      </a:endParaRPr>
                    </a:p>
                  </a:txBody>
                  <a:tcPr marL="5418" marR="5418" marT="5418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98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zh-CN" altLang="en-US" sz="855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张大煜青年学者</a:t>
                      </a:r>
                      <a:endParaRPr kumimoji="0" lang="zh-CN" altLang="en-US" sz="855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en-US" altLang="zh-CN" sz="855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ea typeface="微软雅黑" panose="020B0503020204020204" pitchFamily="34" charset="-122"/>
                          <a:cs typeface="+mn-lt"/>
                        </a:rPr>
                        <a:t>1</a:t>
                      </a:r>
                      <a:endParaRPr kumimoji="0" lang="en-US" altLang="zh-CN" sz="855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ea typeface="微软雅黑" panose="020B0503020204020204" pitchFamily="34" charset="-122"/>
                        <a:cs typeface="+mn-lt"/>
                      </a:endParaRPr>
                    </a:p>
                  </a:txBody>
                  <a:tcPr marL="5418" marR="5418" marT="5418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zh-CN" altLang="en-US" sz="855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副高级</a:t>
                      </a:r>
                      <a:endParaRPr kumimoji="0" lang="zh-CN" altLang="en-US" sz="855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18" marR="5418" marT="5418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en-US" altLang="zh-CN" sz="855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ea typeface="微软雅黑" panose="020B0503020204020204" pitchFamily="34" charset="-122"/>
                          <a:cs typeface="+mn-lt"/>
                        </a:rPr>
                        <a:t>54</a:t>
                      </a:r>
                      <a:endParaRPr kumimoji="0" lang="en-US" altLang="zh-CN" sz="855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ea typeface="微软雅黑" panose="020B0503020204020204" pitchFamily="34" charset="-122"/>
                        <a:cs typeface="+mn-lt"/>
                      </a:endParaRPr>
                    </a:p>
                  </a:txBody>
                  <a:tcPr marL="5418" marR="5418" marT="5418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98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zh-CN" altLang="en-US" sz="855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优秀青年博士人才</a:t>
                      </a:r>
                      <a:endParaRPr kumimoji="0" lang="zh-CN" altLang="en-US" sz="855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18" marR="5418" marT="5418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kumimoji="0" lang="en-US" altLang="zh-CN" sz="855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ea typeface="微软雅黑" panose="020B0503020204020204" pitchFamily="34" charset="-122"/>
                          <a:cs typeface="+mn-lt"/>
                        </a:rPr>
                        <a:t>7</a:t>
                      </a:r>
                      <a:endParaRPr kumimoji="0" lang="en-US" altLang="zh-CN" sz="855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ea typeface="微软雅黑" panose="020B0503020204020204" pitchFamily="34" charset="-122"/>
                        <a:cs typeface="+mn-lt"/>
                      </a:endParaRPr>
                    </a:p>
                  </a:txBody>
                  <a:tcPr marL="5418" marR="5418" marT="5418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ctr" defTabSz="913765" rtl="0" eaLnBrk="1" fontAlgn="ctr" latinLnBrk="0" hangingPunct="1">
                        <a:lnSpc>
                          <a:spcPct val="100000"/>
                        </a:lnSpc>
                      </a:pPr>
                      <a:endParaRPr kumimoji="0" lang="zh-CN" altLang="en-US" sz="855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ea typeface="微软雅黑" panose="020B0503020204020204" pitchFamily="34" charset="-122"/>
                        <a:cs typeface="+mn-lt"/>
                      </a:endParaRPr>
                    </a:p>
                  </a:txBody>
                  <a:tcPr marL="5418" marR="5418" marT="5418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kumimoji="0" lang="en-US" altLang="zh-CN" sz="855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ea typeface="微软雅黑" panose="020B0503020204020204" pitchFamily="34" charset="-122"/>
                        <a:cs typeface="+mn-lt"/>
                      </a:endParaRPr>
                    </a:p>
                  </a:txBody>
                  <a:tcPr marL="5418" marR="5418" marT="5418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矩形 24"/>
          <p:cNvSpPr/>
          <p:nvPr>
            <p:custDataLst>
              <p:tags r:id="rId14"/>
            </p:custDataLst>
          </p:nvPr>
        </p:nvSpPr>
        <p:spPr>
          <a:xfrm>
            <a:off x="5800683" y="1550783"/>
            <a:ext cx="1640050" cy="1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65024" tIns="32512" rIns="65024" bIns="32512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4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留所博士后发展情况</a:t>
            </a:r>
            <a:endParaRPr lang="zh-CN" altLang="en-US" sz="114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5"/>
            </p:custDataLst>
          </p:nvPr>
        </p:nvSpPr>
        <p:spPr>
          <a:xfrm>
            <a:off x="1409756" y="1804106"/>
            <a:ext cx="629920" cy="18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4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640" b="1">
                <a:latin typeface="宋体" panose="02010600030101010101" pitchFamily="2" charset="-122"/>
                <a:ea typeface="宋体" panose="02010600030101010101" pitchFamily="2" charset="-122"/>
              </a:rPr>
              <a:t>在站人数</a:t>
            </a:r>
            <a:endParaRPr lang="zh-CN" altLang="en-US" sz="64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" name="矩形 30"/>
          <p:cNvSpPr/>
          <p:nvPr>
            <p:custDataLst>
              <p:tags r:id="rId16"/>
            </p:custDataLst>
          </p:nvPr>
        </p:nvSpPr>
        <p:spPr>
          <a:xfrm flipH="1" flipV="1">
            <a:off x="1423755" y="1855131"/>
            <a:ext cx="54187" cy="54187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35" name="灯片编号占位符 4"/>
          <p:cNvSpPr>
            <a:spLocks noGrp="1"/>
          </p:cNvSpPr>
          <p:nvPr>
            <p:custDataLst>
              <p:tags r:id="rId17"/>
            </p:custDataLst>
          </p:nvPr>
        </p:nvSpPr>
        <p:spPr>
          <a:xfrm>
            <a:off x="7183559" y="4885041"/>
            <a:ext cx="1920000" cy="225280"/>
          </a:xfrm>
          <a:prstGeom prst="rect">
            <a:avLst/>
          </a:prstGeom>
        </p:spPr>
        <p:txBody>
          <a:bodyPr vert="horz" lIns="65024" tIns="32512" rIns="65024" bIns="32512" rtlCol="0" anchor="ctr">
            <a:no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0DB2DC-4C9A-4742-B13C-FB6460FD3503}" type="slidenum">
              <a:rPr lang="zh-CN" altLang="en-US" sz="1140" dirty="0"/>
            </a:fld>
            <a:endParaRPr lang="zh-CN" altLang="en-US" sz="11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4596E2-CD65-48BF-87D1-8BC17B8150AB}" type="slidenum">
              <a:rPr lang="zh-CN" altLang="en-US"/>
            </a:fld>
            <a:endParaRPr lang="en-US" altLang="zh-CN" dirty="0"/>
          </a:p>
        </p:txBody>
      </p:sp>
      <p:sp>
        <p:nvSpPr>
          <p:cNvPr id="45" name="矩形 44"/>
          <p:cNvSpPr/>
          <p:nvPr/>
        </p:nvSpPr>
        <p:spPr>
          <a:xfrm>
            <a:off x="373134" y="113877"/>
            <a:ext cx="8039293" cy="643255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27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博士后质量不断提升</a:t>
            </a:r>
            <a:endParaRPr lang="zh-CN" altLang="en-US" sz="2275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70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3" name="图表 2"/>
          <p:cNvGraphicFramePr/>
          <p:nvPr>
            <p:custDataLst>
              <p:tags r:id="rId4"/>
            </p:custDataLst>
          </p:nvPr>
        </p:nvGraphicFramePr>
        <p:xfrm>
          <a:off x="4818098" y="807974"/>
          <a:ext cx="3524843" cy="226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TextBox 5"/>
          <p:cNvSpPr txBox="1"/>
          <p:nvPr>
            <p:custDataLst>
              <p:tags r:id="rId5"/>
            </p:custDataLst>
          </p:nvPr>
        </p:nvSpPr>
        <p:spPr>
          <a:xfrm>
            <a:off x="322411" y="472920"/>
            <a:ext cx="8640516" cy="5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 marL="360045" indent="-360045" algn="just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altLang="zh-CN" sz="128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2023</a:t>
            </a:r>
            <a:r>
              <a:rPr lang="zh-CN" altLang="en-US" sz="128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年，博士后外争科研经费</a:t>
            </a:r>
            <a:r>
              <a:rPr lang="en-US" altLang="zh-CN" sz="128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1589</a:t>
            </a:r>
            <a:r>
              <a:rPr lang="zh-CN" altLang="en-US" sz="128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万元</a:t>
            </a:r>
            <a:r>
              <a:rPr lang="zh-CN" altLang="en-US" sz="128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，外争其他经费</a:t>
            </a:r>
            <a:r>
              <a:rPr lang="en-US" altLang="zh-CN" sz="128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4730</a:t>
            </a:r>
            <a:r>
              <a:rPr lang="zh-CN" altLang="en-US" sz="128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万元</a:t>
            </a:r>
            <a:r>
              <a:rPr lang="zh-CN" altLang="en-US" sz="128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，</a:t>
            </a:r>
            <a:r>
              <a:rPr lang="en-US" altLang="zh-CN" sz="128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2018</a:t>
            </a:r>
            <a:r>
              <a:rPr lang="zh-CN" altLang="en-US" sz="128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年至今外争各类经费</a:t>
            </a:r>
            <a:r>
              <a:rPr lang="en-US" altLang="zh-CN" sz="128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2.25</a:t>
            </a:r>
            <a:r>
              <a:rPr lang="zh-CN" altLang="en-US" sz="128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亿元</a:t>
            </a:r>
            <a:endParaRPr lang="zh-CN" altLang="en-US" sz="128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360045" indent="-360045" algn="just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en-US" altLang="zh-CN" sz="128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2023</a:t>
            </a:r>
            <a:r>
              <a:rPr lang="zh-CN" altLang="en-US" sz="128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年，优秀博士后获得项目数超过当年博士后获得项目总数的</a:t>
            </a:r>
            <a:r>
              <a:rPr lang="en-US" altLang="zh-CN" sz="128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45%</a:t>
            </a:r>
            <a:endParaRPr lang="en-US" altLang="zh-CN" sz="128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360045" indent="-360045" algn="just" fontAlgn="auto">
              <a:lnSpc>
                <a:spcPct val="150000"/>
              </a:lnSpc>
              <a:buFont typeface="Wingdings" panose="05000000000000000000" charset="0"/>
              <a:buChar char="p"/>
            </a:pPr>
            <a:endParaRPr lang="en-US" altLang="zh-CN" sz="128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59" name="图表 58"/>
          <p:cNvGraphicFramePr/>
          <p:nvPr>
            <p:custDataLst>
              <p:tags r:id="rId6"/>
            </p:custDataLst>
          </p:nvPr>
        </p:nvGraphicFramePr>
        <p:xfrm>
          <a:off x="552450" y="1296670"/>
          <a:ext cx="3526155" cy="183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563090" y="1221112"/>
            <a:ext cx="1600313" cy="239395"/>
          </a:xfrm>
          <a:prstGeom prst="rect">
            <a:avLst/>
          </a:prstGeom>
          <a:noFill/>
        </p:spPr>
        <p:txBody>
          <a:bodyPr vert="horz" wrap="square" lIns="32512" tIns="32512" rIns="32512" bIns="32512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4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外争科研经费</a:t>
            </a:r>
            <a:endParaRPr lang="zh-CN" altLang="en-US" sz="114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0"/>
          <p:cNvSpPr txBox="1"/>
          <p:nvPr>
            <p:custDataLst>
              <p:tags r:id="rId8"/>
            </p:custDataLst>
          </p:nvPr>
        </p:nvSpPr>
        <p:spPr>
          <a:xfrm>
            <a:off x="1044563" y="1791154"/>
            <a:ext cx="1144693" cy="178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7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单位：万</a:t>
            </a:r>
            <a:endParaRPr lang="zh-CN" altLang="en-US" sz="57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>
            <p:custDataLst>
              <p:tags r:id="rId9"/>
            </p:custDataLst>
          </p:nvPr>
        </p:nvSpPr>
        <p:spPr>
          <a:xfrm>
            <a:off x="5718756" y="1265365"/>
            <a:ext cx="1716363" cy="239395"/>
          </a:xfrm>
          <a:prstGeom prst="rect">
            <a:avLst/>
          </a:prstGeom>
          <a:noFill/>
        </p:spPr>
        <p:txBody>
          <a:bodyPr vert="horz" wrap="square" lIns="32512" tIns="32512" rIns="32512" bIns="32512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4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外争其他经费</a:t>
            </a:r>
            <a:endParaRPr lang="zh-CN" altLang="en-US" sz="114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2" name="表格 3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713909" y="3208443"/>
          <a:ext cx="3601720" cy="12566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28395"/>
                <a:gridCol w="526415"/>
                <a:gridCol w="610870"/>
                <a:gridCol w="563245"/>
                <a:gridCol w="772795"/>
              </a:tblGrid>
              <a:tr h="1854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8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基金项目类别</a:t>
                      </a:r>
                      <a:endParaRPr lang="zh-CN" altLang="en-US" sz="78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8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项数（个）</a:t>
                      </a:r>
                      <a:endParaRPr lang="zh-CN" altLang="en-US" sz="78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8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资助金额</a:t>
                      </a:r>
                      <a:r>
                        <a:rPr lang="en-US" altLang="zh-CN" sz="78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CN" altLang="en-US" sz="78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万</a:t>
                      </a:r>
                      <a:r>
                        <a:rPr lang="en-US" altLang="zh-CN" sz="78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lang="en-US" altLang="zh-CN" sz="78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8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总金额 </a:t>
                      </a:r>
                      <a:r>
                        <a:rPr lang="en-US" altLang="zh-CN" sz="78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CN" altLang="en-US" sz="78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万</a:t>
                      </a:r>
                      <a:r>
                        <a:rPr lang="en-US" altLang="zh-CN" sz="78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lang="en-US" altLang="zh-CN" sz="78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8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项目名额</a:t>
                      </a:r>
                      <a:r>
                        <a:rPr lang="en-US" altLang="zh-CN" sz="78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altLang="en-US" sz="78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个）</a:t>
                      </a:r>
                      <a:endParaRPr lang="zh-CN" altLang="en-US" sz="78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3144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1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自然科学基金青年基金</a:t>
                      </a:r>
                      <a:endParaRPr lang="zh-CN" altLang="en-US" sz="71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1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38</a:t>
                      </a:r>
                      <a:endParaRPr lang="en-US" altLang="zh-CN" sz="71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1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71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1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1140</a:t>
                      </a:r>
                      <a:endParaRPr lang="en-US" altLang="zh-CN" sz="71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1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52</a:t>
                      </a:r>
                      <a:r>
                        <a:rPr lang="zh-CN" altLang="en-US" sz="71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（研究所）</a:t>
                      </a:r>
                      <a:endParaRPr lang="zh-CN" altLang="en-US" sz="71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1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博士后科学基金特别资助</a:t>
                      </a:r>
                      <a:endParaRPr lang="zh-CN" altLang="en-US" sz="71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1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</a:t>
                      </a:r>
                      <a:endParaRPr lang="en-US" altLang="zh-CN" sz="71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1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18</a:t>
                      </a:r>
                      <a:endParaRPr lang="en-US" altLang="zh-CN" sz="71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1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54</a:t>
                      </a:r>
                      <a:endParaRPr lang="en-US" altLang="zh-CN" sz="71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1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400</a:t>
                      </a:r>
                      <a:r>
                        <a:rPr lang="zh-CN" altLang="en-US" sz="71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（国家）</a:t>
                      </a:r>
                      <a:endParaRPr lang="zh-CN" altLang="en-US" sz="71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1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博士后科学基金资助</a:t>
                      </a:r>
                      <a:endParaRPr lang="zh-CN" altLang="en-US" sz="71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71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22</a:t>
                      </a:r>
                      <a:endParaRPr lang="en-US" altLang="zh-CN" sz="71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1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</a:t>
                      </a:r>
                      <a:endParaRPr lang="en-US" altLang="zh-CN" sz="71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1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176</a:t>
                      </a:r>
                      <a:endParaRPr lang="en-US" altLang="zh-CN" sz="71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1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270</a:t>
                      </a:r>
                      <a:r>
                        <a:rPr lang="zh-CN" altLang="en-US" sz="710" b="1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（科学院）</a:t>
                      </a:r>
                      <a:endParaRPr lang="zh-CN" altLang="en-US" sz="71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1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博士后引进项目</a:t>
                      </a:r>
                      <a:endParaRPr lang="zh-CN" altLang="en-US" sz="71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71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71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1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33</a:t>
                      </a:r>
                      <a:endParaRPr lang="en-US" altLang="zh-CN" sz="71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1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33</a:t>
                      </a:r>
                      <a:endParaRPr lang="en-US" altLang="zh-CN" sz="71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1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0.5</a:t>
                      </a:r>
                      <a:r>
                        <a:rPr lang="zh-CN" altLang="en-US" sz="71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个</a:t>
                      </a:r>
                      <a:r>
                        <a:rPr lang="en-US" altLang="zh-CN" sz="71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71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所（</a:t>
                      </a:r>
                      <a:r>
                        <a:rPr lang="zh-CN" altLang="en-US" sz="710" b="1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科学院</a:t>
                      </a:r>
                      <a:r>
                        <a:rPr lang="zh-CN" altLang="en-US" sz="71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71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271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71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博士后派出项目</a:t>
                      </a:r>
                      <a:endParaRPr lang="zh-CN" altLang="en-US" sz="71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71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71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71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33</a:t>
                      </a:r>
                      <a:endParaRPr lang="en-US" altLang="zh-CN" sz="71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71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66</a:t>
                      </a:r>
                      <a:endParaRPr lang="en-US" altLang="zh-CN" sz="71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71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0.9</a:t>
                      </a:r>
                      <a:r>
                        <a:rPr lang="zh-CN" altLang="en-US" sz="71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个</a:t>
                      </a:r>
                      <a:r>
                        <a:rPr lang="en-US" altLang="zh-CN" sz="71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/</a:t>
                      </a:r>
                      <a:r>
                        <a:rPr lang="zh-CN" altLang="en-US" sz="71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所</a:t>
                      </a:r>
                      <a:r>
                        <a:rPr lang="zh-CN" altLang="en-US" sz="710" b="1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（科学院）</a:t>
                      </a:r>
                      <a:endParaRPr lang="zh-CN" altLang="en-US" sz="71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271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71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博士后创新人才计划</a:t>
                      </a:r>
                      <a:endParaRPr lang="zh-CN" altLang="en-US" sz="71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71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71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1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71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1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60</a:t>
                      </a:r>
                      <a:endParaRPr lang="en-US" altLang="zh-CN" sz="71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1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300</a:t>
                      </a:r>
                      <a:r>
                        <a:rPr lang="zh-CN" altLang="en-US" sz="710" b="1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（国家）</a:t>
                      </a:r>
                      <a:endParaRPr lang="zh-CN" altLang="en-US" sz="71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71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中德博士后项目</a:t>
                      </a:r>
                      <a:endParaRPr lang="zh-CN" altLang="en-US" sz="71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71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71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1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71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1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60</a:t>
                      </a:r>
                      <a:endParaRPr lang="en-US" altLang="zh-CN" sz="71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71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300</a:t>
                      </a:r>
                      <a:r>
                        <a:rPr lang="zh-CN" altLang="en-US" sz="710" b="1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（国家）</a:t>
                      </a:r>
                      <a:endParaRPr lang="zh-CN" altLang="en-US" sz="71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327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1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合计</a:t>
                      </a:r>
                      <a:endParaRPr lang="zh-CN" altLang="en-US" sz="71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71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70</a:t>
                      </a:r>
                      <a:endParaRPr lang="en-US" altLang="zh-CN" sz="71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1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　</a:t>
                      </a:r>
                      <a:endParaRPr lang="zh-CN" altLang="en-US" sz="71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1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Arial" panose="020B0604020202020204" pitchFamily="34" charset="0"/>
                        </a:rPr>
                        <a:t>1589</a:t>
                      </a:r>
                      <a:endParaRPr lang="en-US" altLang="zh-CN" sz="71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71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73" marR="6773" marT="6773" marB="0" anchor="ctr">
                    <a:lnL w="12700">
                      <a:solidFill>
                        <a:srgbClr val="0070C0"/>
                      </a:solidFill>
                      <a:prstDash val="solid"/>
                    </a:lnL>
                    <a:lnR w="12700">
                      <a:solidFill>
                        <a:srgbClr val="0070C0"/>
                      </a:solidFill>
                      <a:prstDash val="solid"/>
                    </a:lnR>
                    <a:lnT w="12700">
                      <a:solidFill>
                        <a:srgbClr val="0070C0"/>
                      </a:solidFill>
                      <a:prstDash val="solid"/>
                    </a:lnT>
                    <a:lnB w="12700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3" name="矩形 32"/>
          <p:cNvSpPr/>
          <p:nvPr>
            <p:custDataLst>
              <p:tags r:id="rId11"/>
            </p:custDataLst>
          </p:nvPr>
        </p:nvSpPr>
        <p:spPr>
          <a:xfrm>
            <a:off x="1575733" y="2966826"/>
            <a:ext cx="1716363" cy="239395"/>
          </a:xfrm>
          <a:prstGeom prst="rect">
            <a:avLst/>
          </a:prstGeom>
          <a:noFill/>
        </p:spPr>
        <p:txBody>
          <a:bodyPr vert="horz" wrap="square" lIns="32512" tIns="32512" rIns="32512" bIns="32512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40" b="1" kern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2023</a:t>
            </a:r>
            <a:r>
              <a:rPr lang="zh-CN" altLang="en-US" sz="1140" b="1" kern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年科研项目资助情况</a:t>
            </a:r>
            <a:endParaRPr lang="zh-CN" altLang="en-US" sz="1140" b="1" kern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>
            <p:custDataLst>
              <p:tags r:id="rId12"/>
            </p:custDataLst>
          </p:nvPr>
        </p:nvSpPr>
        <p:spPr>
          <a:xfrm>
            <a:off x="452" y="4671032"/>
            <a:ext cx="9102908" cy="401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 eaLnBrk="1" latinLnBrk="0" hangingPunct="1">
              <a:lnSpc>
                <a:spcPts val="2420"/>
              </a:lnSpc>
              <a:buFont typeface="Wingdings" panose="05000000000000000000" charset="0"/>
              <a:buNone/>
            </a:pPr>
            <a:r>
              <a:rPr lang="zh-CN" altLang="en-US" sz="1705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高质量组织博士后项目申报，博士后外争项目能力进一步提升</a:t>
            </a:r>
            <a:endParaRPr lang="zh-CN" altLang="en-US" sz="1705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3"/>
            </p:custDataLst>
          </p:nvPr>
        </p:nvSpPr>
        <p:spPr>
          <a:xfrm>
            <a:off x="3349252" y="1294880"/>
            <a:ext cx="599632" cy="22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5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1589</a:t>
            </a:r>
            <a:endParaRPr lang="zh-CN" altLang="en-US" sz="855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4"/>
            </p:custDataLst>
          </p:nvPr>
        </p:nvSpPr>
        <p:spPr>
          <a:xfrm>
            <a:off x="1028256" y="2256693"/>
            <a:ext cx="599632" cy="18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</a:t>
            </a:r>
            <a:endParaRPr lang="en-US" altLang="zh-CN" sz="64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5"/>
            </p:custDataLst>
          </p:nvPr>
        </p:nvSpPr>
        <p:spPr>
          <a:xfrm>
            <a:off x="1504196" y="2220568"/>
            <a:ext cx="599632" cy="18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  <a:endParaRPr lang="en-US" altLang="zh-CN" sz="64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6"/>
            </p:custDataLst>
          </p:nvPr>
        </p:nvSpPr>
        <p:spPr>
          <a:xfrm>
            <a:off x="1972007" y="2106776"/>
            <a:ext cx="599632" cy="18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</a:t>
            </a:r>
            <a:endParaRPr lang="en-US" altLang="zh-CN" sz="64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7"/>
            </p:custDataLst>
          </p:nvPr>
        </p:nvSpPr>
        <p:spPr>
          <a:xfrm>
            <a:off x="2461493" y="1923896"/>
            <a:ext cx="599632" cy="18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altLang="zh-CN" sz="64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8"/>
            </p:custDataLst>
          </p:nvPr>
        </p:nvSpPr>
        <p:spPr>
          <a:xfrm>
            <a:off x="2913952" y="1836746"/>
            <a:ext cx="599632" cy="18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endParaRPr lang="en-US" altLang="zh-CN" sz="64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20"/>
          <p:cNvSpPr txBox="1"/>
          <p:nvPr>
            <p:custDataLst>
              <p:tags r:id="rId19"/>
            </p:custDataLst>
          </p:nvPr>
        </p:nvSpPr>
        <p:spPr>
          <a:xfrm>
            <a:off x="5196165" y="1724324"/>
            <a:ext cx="1144693" cy="178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7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单位：万</a:t>
            </a:r>
            <a:endParaRPr lang="zh-CN" altLang="en-US" sz="57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20"/>
            </p:custDataLst>
          </p:nvPr>
        </p:nvSpPr>
        <p:spPr>
          <a:xfrm>
            <a:off x="3400277" y="1476405"/>
            <a:ext cx="599632" cy="18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273</a:t>
            </a:r>
            <a:endParaRPr lang="en-US" altLang="zh-CN" sz="64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图表 29"/>
          <p:cNvGraphicFramePr/>
          <p:nvPr>
            <p:custDataLst>
              <p:tags r:id="rId21"/>
            </p:custDataLst>
          </p:nvPr>
        </p:nvGraphicFramePr>
        <p:xfrm>
          <a:off x="4742180" y="3194685"/>
          <a:ext cx="3733165" cy="1322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矩形 30"/>
          <p:cNvSpPr/>
          <p:nvPr>
            <p:custDataLst>
              <p:tags r:id="rId22"/>
            </p:custDataLst>
          </p:nvPr>
        </p:nvSpPr>
        <p:spPr>
          <a:xfrm>
            <a:off x="5503108" y="2969070"/>
            <a:ext cx="2087090" cy="2660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4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优秀博士后外争项目占比情况</a:t>
            </a:r>
            <a:endParaRPr kumimoji="0" lang="zh-CN" altLang="en-US" sz="114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灯片编号占位符 4"/>
          <p:cNvSpPr>
            <a:spLocks noGrp="1"/>
          </p:cNvSpPr>
          <p:nvPr>
            <p:custDataLst>
              <p:tags r:id="rId23"/>
            </p:custDataLst>
          </p:nvPr>
        </p:nvSpPr>
        <p:spPr>
          <a:xfrm>
            <a:off x="7183559" y="4885041"/>
            <a:ext cx="1920000" cy="225280"/>
          </a:xfrm>
          <a:prstGeom prst="rect">
            <a:avLst/>
          </a:prstGeom>
        </p:spPr>
        <p:txBody>
          <a:bodyPr vert="horz" lIns="65024" tIns="32512" rIns="65024" bIns="32512" rtlCol="0" anchor="ctr">
            <a:no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0DB2DC-4C9A-4742-B13C-FB6460FD3503}" type="slidenum">
              <a:rPr lang="zh-CN" altLang="en-US" sz="1140" dirty="0"/>
            </a:fld>
            <a:endParaRPr lang="zh-CN" altLang="en-US" sz="11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</a:fld>
            <a:endParaRPr lang="en-US" altLang="zh-CN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70944" y="673910"/>
          <a:ext cx="7776866" cy="4126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2805"/>
                <a:gridCol w="2131541"/>
                <a:gridCol w="1640360"/>
                <a:gridCol w="1501346"/>
                <a:gridCol w="1400814"/>
              </a:tblGrid>
              <a:tr h="3761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支持类别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博士后待遇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2482" marR="42482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人员类别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2482" marR="42482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CN" sz="14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资助期</a:t>
                      </a:r>
                      <a:r>
                        <a:rPr lang="en-US" altLang="zh-CN" sz="14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CN" sz="14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最高</a:t>
                      </a: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待遇（税前）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2482" marR="42482" marT="0" marB="0" anchor="ctr">
                    <a:solidFill>
                      <a:srgbClr val="0070C0"/>
                    </a:solidFill>
                  </a:tcPr>
                </a:tc>
              </a:tr>
              <a:tr h="238637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保障性待遇</a:t>
                      </a:r>
                      <a:endParaRPr lang="zh-CN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2482" marR="42482" marT="0" marB="0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最低工资</a:t>
                      </a:r>
                      <a:endParaRPr lang="zh-CN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2482" marR="42482" marT="0" marB="0" anchor="ctr"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博士后</a:t>
                      </a:r>
                      <a:endParaRPr lang="zh-CN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13</a:t>
                      </a:r>
                      <a:endParaRPr lang="en-US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&gt;28</a:t>
                      </a:r>
                      <a:r>
                        <a:rPr lang="zh-CN" altLang="en-US" sz="14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altLang="en-US" sz="14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</a:tr>
              <a:tr h="26396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住房公积金</a:t>
                      </a:r>
                      <a:endParaRPr lang="zh-CN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2482" marR="42482" marT="0" marB="0" anchor="ctr"/>
                </a:tc>
                <a:tc vMerge="1"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  <a:tc vMerge="1">
                  <a:tcPr/>
                </a:tc>
              </a:tr>
              <a:tr h="0">
                <a:tc vMerge="1"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辽宁省基本保障</a:t>
                      </a:r>
                      <a:endParaRPr lang="zh-CN" altLang="en-US" sz="1400" b="1" kern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2482" marR="42482" marT="0" marB="0" anchor="ctr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16082">
                <a:tc vMerge="1">
                  <a:tcPr/>
                </a:tc>
                <a:tc vMerge="1">
                  <a:tcPr marL="56643" marR="56643" marT="0" marB="0" anchor="ctr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1400" b="1" kern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  <a:tc vMerge="1">
                  <a:tcPr/>
                </a:tc>
              </a:tr>
              <a:tr h="316082">
                <a:tc vMerge="1">
                  <a:tcPr marL="56643" marR="56643" marT="0" marB="0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大连市基本保障</a:t>
                      </a:r>
                      <a:endParaRPr lang="zh-CN" altLang="en-US" sz="1400" b="1" kern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2482" marR="42482" marT="0" marB="0" anchor="ctr"/>
                </a:tc>
                <a:tc vMerge="1"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1400" b="1" kern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  <a:tc vMerge="1">
                  <a:tcPr marL="56643" marR="56643" marT="0" marB="0" anchor="ctr"/>
                </a:tc>
              </a:tr>
              <a:tr h="34053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研究所支持</a:t>
                      </a:r>
                      <a:endParaRPr lang="zh-CN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2482" marR="42482" marT="0" marB="0" anchor="ctr">
                    <a:solidFill>
                      <a:srgbClr val="D1EB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优秀博士后</a:t>
                      </a:r>
                      <a:endParaRPr lang="en-US" altLang="zh-CN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支持计划</a:t>
                      </a:r>
                      <a:endParaRPr lang="zh-CN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三等资助</a:t>
                      </a:r>
                      <a:endParaRPr lang="zh-CN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&gt;38</a:t>
                      </a:r>
                      <a:r>
                        <a:rPr lang="zh-CN" altLang="en-US" sz="14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altLang="en-US" sz="14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</a:tr>
              <a:tr h="34114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二等资助</a:t>
                      </a:r>
                      <a:endParaRPr lang="zh-CN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&gt;48</a:t>
                      </a:r>
                      <a:r>
                        <a:rPr lang="zh-CN" altLang="en-US" sz="14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altLang="en-US" sz="14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</a:tr>
              <a:tr h="238637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一等资助</a:t>
                      </a:r>
                      <a:endParaRPr lang="zh-CN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&gt;58</a:t>
                      </a:r>
                      <a:r>
                        <a:rPr lang="zh-CN" altLang="en-US" sz="14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altLang="en-US" sz="14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</a:tr>
              <a:tr h="533795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外部支持</a:t>
                      </a:r>
                      <a:endParaRPr lang="zh-CN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2482" marR="42482" marT="0" marB="0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辽宁省优博支持</a:t>
                      </a:r>
                      <a:endParaRPr lang="zh-CN" altLang="en-US" sz="1400" b="1" kern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全球排名前</a:t>
                      </a:r>
                      <a:r>
                        <a:rPr lang="en-US" altLang="zh-CN" sz="12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zh-CN" altLang="en-US" sz="12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高校毕业博士来辽做博士后</a:t>
                      </a:r>
                      <a:endParaRPr lang="zh-CN" altLang="en-US" sz="1200" b="1" kern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400" b="1" kern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&gt;68</a:t>
                      </a:r>
                      <a:r>
                        <a:rPr lang="zh-CN" altLang="en-US" sz="14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altLang="zh-CN" sz="14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altLang="en-US" sz="1400" b="1" kern="12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</a:tr>
              <a:tr h="361062">
                <a:tc vMerge="1">
                  <a:tcPr marL="56643" marR="56643" marT="0" marB="0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国家博新计划</a:t>
                      </a:r>
                      <a:endParaRPr lang="zh-CN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国内博士</a:t>
                      </a:r>
                      <a:endParaRPr lang="zh-CN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&gt;88</a:t>
                      </a:r>
                      <a:r>
                        <a:rPr lang="zh-CN" altLang="en-US" sz="14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altLang="en-US" sz="14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</a:tr>
              <a:tr h="34114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国家国际交流</a:t>
                      </a:r>
                      <a:r>
                        <a:rPr lang="zh-CN" altLang="en-US" sz="13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计划引进项目</a:t>
                      </a:r>
                      <a:endParaRPr lang="zh-CN" altLang="en-US" sz="13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国外、外籍博士</a:t>
                      </a:r>
                      <a:endParaRPr lang="zh-CN" altLang="en-US" sz="1400" b="1" kern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1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&gt;88</a:t>
                      </a:r>
                      <a:r>
                        <a:rPr lang="zh-CN" altLang="en-US" sz="14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altLang="en-US" sz="14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</a:tr>
              <a:tr h="43158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中科院</a:t>
                      </a:r>
                      <a:r>
                        <a:rPr lang="en-US" altLang="zh-CN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PIFI</a:t>
                      </a:r>
                      <a:r>
                        <a:rPr lang="zh-CN" alt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计划</a:t>
                      </a:r>
                      <a:endParaRPr lang="zh-CN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外籍博士</a:t>
                      </a:r>
                      <a:endParaRPr lang="zh-CN" altLang="en-US" sz="1400" b="1" kern="12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en-US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&gt;113</a:t>
                      </a:r>
                      <a:r>
                        <a:rPr lang="zh-CN" altLang="en-US" sz="14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altLang="en-US" sz="14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 anchor="ctr"/>
                </a:tc>
              </a:tr>
            </a:tbl>
          </a:graphicData>
        </a:graphic>
      </p:graphicFrame>
      <p:sp>
        <p:nvSpPr>
          <p:cNvPr id="4" name="标题 1"/>
          <p:cNvSpPr txBox="1"/>
          <p:nvPr/>
        </p:nvSpPr>
        <p:spPr>
          <a:xfrm>
            <a:off x="667298" y="104053"/>
            <a:ext cx="8149189" cy="384608"/>
          </a:xfrm>
          <a:prstGeom prst="rect">
            <a:avLst/>
          </a:prstGeom>
        </p:spPr>
        <p:txBody>
          <a:bodyPr lIns="68579" tIns="34289" rIns="68579" bIns="34289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博士后薪酬体系简表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</a:fld>
            <a:endParaRPr lang="en-US" altLang="zh-CN" dirty="0"/>
          </a:p>
        </p:txBody>
      </p:sp>
      <p:sp>
        <p:nvSpPr>
          <p:cNvPr id="4" name="标题 1"/>
          <p:cNvSpPr txBox="1"/>
          <p:nvPr/>
        </p:nvSpPr>
        <p:spPr>
          <a:xfrm>
            <a:off x="657896" y="147783"/>
            <a:ext cx="8149189" cy="38460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博士后未来发展及其他待遇保障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4155" y="601345"/>
            <a:ext cx="8823325" cy="3978910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/>
          <a:p>
            <a:pPr marL="257175" indent="-257175">
              <a:lnSpc>
                <a:spcPts val="2850"/>
              </a:lnSpc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zh-CN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出站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博士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后留所工作</a:t>
            </a:r>
            <a:r>
              <a:rPr lang="zh-CN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不受招聘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1:3</a:t>
            </a:r>
            <a:r>
              <a:rPr lang="zh-CN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比例限制，通过考核后择优入事业编制</a:t>
            </a:r>
            <a:endParaRPr lang="zh-CN" altLang="zh-CN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05130" indent="-257175" eaLnBrk="1" latinLnBrk="0" hangingPunct="1">
              <a:lnSpc>
                <a:spcPts val="2775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事业编制身份，缴纳</a:t>
            </a:r>
            <a:r>
              <a:rPr lang="zh-CN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五险二金（职业年金、住房公积金）</a:t>
            </a:r>
            <a:r>
              <a:rPr lang="zh-CN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、享受</a:t>
            </a:r>
            <a:r>
              <a:rPr lang="zh-CN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公务员医疗待遇</a:t>
            </a:r>
            <a:r>
              <a:rPr lang="zh-CN" altLang="en-US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7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05130" indent="-257175" eaLnBrk="1" latinLnBrk="0" hangingPunct="1">
              <a:lnSpc>
                <a:spcPts val="2775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符合申领条件者，研究所给予</a:t>
            </a:r>
            <a:r>
              <a:rPr lang="en-US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万元购房补贴</a:t>
            </a:r>
            <a:r>
              <a:rPr lang="zh-CN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；对于具有国内外知名大学授予博士学位或博士后出站人员，经大连市人才认定，给予</a:t>
            </a:r>
            <a:r>
              <a:rPr lang="en-US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万元安家费</a:t>
            </a:r>
            <a:r>
              <a:rPr lang="zh-CN" altLang="en-US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1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05130" indent="-257175" eaLnBrk="1" latinLnBrk="0" hangingPunct="1">
              <a:lnSpc>
                <a:spcPts val="2775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博士毕业学校</a:t>
            </a:r>
            <a:r>
              <a:rPr lang="zh-CN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全球排名</a:t>
            </a:r>
            <a:r>
              <a:rPr lang="en-US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TOP200</a:t>
            </a:r>
            <a:r>
              <a:rPr lang="zh-CN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，可享受辽宁省优秀博士后来辽工作奖励</a:t>
            </a:r>
            <a:r>
              <a:rPr lang="en-US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en-US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05130" indent="-257175" eaLnBrk="1" latinLnBrk="0" hangingPunct="1">
              <a:lnSpc>
                <a:spcPts val="2775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可申请“</a:t>
            </a:r>
            <a:r>
              <a:rPr lang="zh-CN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大连化物所优秀青年博士人才计划</a:t>
            </a:r>
            <a:r>
              <a:rPr lang="zh-CN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”，择优评选，可直接</a:t>
            </a:r>
            <a:r>
              <a:rPr lang="zh-CN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聘为副研究员</a:t>
            </a:r>
            <a:r>
              <a:rPr lang="zh-CN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，研究所给予</a:t>
            </a:r>
            <a:r>
              <a:rPr lang="en-US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万元科研启动经费</a:t>
            </a:r>
            <a:r>
              <a:rPr lang="zh-CN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，并提供</a:t>
            </a:r>
            <a:r>
              <a:rPr lang="en-US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万元个人租（购）房补贴</a:t>
            </a:r>
            <a:r>
              <a:rPr lang="zh-CN" altLang="en-US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1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05130" indent="-257175" eaLnBrk="1" latinLnBrk="0" hangingPunct="1">
              <a:lnSpc>
                <a:spcPts val="2775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可申请“</a:t>
            </a:r>
            <a:r>
              <a:rPr lang="zh-CN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中科院大连化物所国际英才计划</a:t>
            </a:r>
            <a:r>
              <a:rPr lang="zh-CN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”，择优评选，由研究所提供资助，公派前往国际知名大学、科研机构学习交流。</a:t>
            </a:r>
            <a:r>
              <a:rPr lang="zh-CN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资助金额</a:t>
            </a:r>
            <a:r>
              <a:rPr lang="en-US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万—</a:t>
            </a:r>
            <a:r>
              <a:rPr lang="en-US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年，资助期</a:t>
            </a:r>
            <a:r>
              <a:rPr lang="en-US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05800" y="169463"/>
            <a:ext cx="625047" cy="310944"/>
          </a:xfrm>
        </p:spPr>
        <p:txBody>
          <a:bodyPr/>
          <a:lstStyle/>
          <a:p>
            <a:fld id="{2A4596E2-CD65-48BF-87D1-8BC17B8150AB}" type="slidenum">
              <a:rPr lang="zh-CN" altLang="en-US" smtClean="0"/>
            </a:fld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628879" y="-22741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研究所文化</a:t>
            </a:r>
            <a:endParaRPr lang="zh-CN" altLang="en-US" sz="32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171825" y="2517729"/>
            <a:ext cx="0" cy="172829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614606" y="2412095"/>
            <a:ext cx="0" cy="172829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85652" y="3515499"/>
            <a:ext cx="28433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核心理念</a:t>
            </a:r>
            <a:r>
              <a:rPr lang="en-US" altLang="zh-CN" sz="2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学术自由、</a:t>
            </a:r>
            <a:endParaRPr lang="en-US" altLang="zh-CN" sz="2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          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理念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先进</a:t>
            </a:r>
            <a:endParaRPr lang="zh-CN" altLang="en-US" sz="2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74305" y="940070"/>
            <a:ext cx="6569645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600" b="1" dirty="0">
                <a:latin typeface="黑体" panose="02010609060101010101" pitchFamily="2" charset="-122"/>
                <a:ea typeface="黑体" panose="02010609060101010101" pitchFamily="2" charset="-122"/>
              </a:rPr>
              <a:t>锐意创新、协力攻坚、严谨治学、追求一流</a:t>
            </a:r>
            <a:endParaRPr lang="zh-CN" altLang="en-US" sz="26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8" name="Picture 2" descr="http://www.kcc.dicp.ac.cn/photo/ci/0-1_small.g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74698" y="724151"/>
            <a:ext cx="1448636" cy="1448638"/>
          </a:xfrm>
          <a:prstGeom prst="rect">
            <a:avLst/>
          </a:prstGeom>
          <a:noFill/>
        </p:spPr>
      </p:pic>
      <p:pic>
        <p:nvPicPr>
          <p:cNvPr id="9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0704" y="1769958"/>
            <a:ext cx="2134800" cy="11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3299372" y="3063240"/>
            <a:ext cx="31585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组织模式</a:t>
            </a:r>
            <a:r>
              <a:rPr lang="en-US" altLang="zh-CN" sz="2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PI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负责制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endParaRPr lang="en-US" altLang="zh-CN" sz="20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         团队作战</a:t>
            </a:r>
            <a:r>
              <a:rPr lang="en-US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endParaRPr lang="en-US" altLang="zh-CN" sz="20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      能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者居其位尽其才</a:t>
            </a:r>
            <a:endParaRPr lang="zh-CN" altLang="en-US" sz="2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1" name="Picture 6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1510" y="2106241"/>
            <a:ext cx="2134800" cy="11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7081497" y="3524905"/>
            <a:ext cx="1914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创新精神、</a:t>
            </a:r>
            <a:endParaRPr lang="en-US" altLang="zh-CN" sz="2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追求一流</a:t>
            </a:r>
            <a:endParaRPr lang="zh-CN" altLang="en-US" sz="2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3" name="Picture 7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879" y="2278046"/>
            <a:ext cx="2134800" cy="11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282305" y="169545"/>
            <a:ext cx="648970" cy="311150"/>
          </a:xfr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723898" y="662814"/>
            <a:ext cx="7953375" cy="2182649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9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组织各类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学术活动、文体活动、特色活动，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增进博士后交流，增强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博士后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归属感和认同感</a:t>
            </a:r>
            <a:endParaRPr lang="en-US" alt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9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学术活动：青年论坛、学术沙龙等；</a:t>
            </a:r>
            <a:endParaRPr lang="en-US" altLang="zh-CN" sz="2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9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文体活动：运动会、篮球赛、羽毛球赛、乒乓球赛等；</a:t>
            </a:r>
            <a:endParaRPr lang="en-US" altLang="zh-CN" sz="2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9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特色活动：英语角。</a:t>
            </a:r>
            <a:endParaRPr lang="en-US" altLang="zh-CN" sz="2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 descr="20190618142856647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32325" y="3163570"/>
            <a:ext cx="2171700" cy="17202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35" y="3159760"/>
            <a:ext cx="2231390" cy="1715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628879" y="-22741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研究所文化</a:t>
            </a:r>
            <a:endParaRPr lang="zh-CN" altLang="en-US" sz="32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655" y="3179445"/>
            <a:ext cx="2307590" cy="1676400"/>
          </a:xfrm>
          <a:prstGeom prst="rect">
            <a:avLst/>
          </a:prstGeom>
          <a:effectLst/>
        </p:spPr>
      </p:pic>
      <p:pic>
        <p:nvPicPr>
          <p:cNvPr id="12" name="图片 11" descr="275A4CB0A340FA7B969540D6018_E42D6F1F_C627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822440" y="3182620"/>
            <a:ext cx="2313940" cy="1711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248650" y="169463"/>
            <a:ext cx="682197" cy="310944"/>
          </a:xfrm>
        </p:spPr>
        <p:txBody>
          <a:bodyPr/>
          <a:lstStyle/>
          <a:p>
            <a:fld id="{2A4596E2-CD65-48BF-87D1-8BC17B8150AB}" type="slidenum">
              <a:rPr lang="zh-CN" altLang="en-US" smtClean="0"/>
            </a:fld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559434" y="795442"/>
            <a:ext cx="8181975" cy="132207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设立回民食堂、回民窗口；</a:t>
            </a:r>
            <a:endParaRPr lang="en-US" altLang="zh-CN" sz="2000" b="1" dirty="0" smtClean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提供</a:t>
            </a:r>
            <a:r>
              <a:rPr lang="zh-CN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独立公寓</a:t>
            </a:r>
            <a:r>
              <a:rPr lang="zh-CN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，可拎包入住；</a:t>
            </a:r>
            <a:endParaRPr lang="en-US" altLang="zh-CN" sz="2000" b="1" dirty="0" smtClean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子女教育享受</a:t>
            </a:r>
            <a:r>
              <a:rPr lang="zh-CN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“事业编待遇”</a:t>
            </a:r>
            <a:endParaRPr lang="zh-CN" altLang="en-US" sz="2000" b="1" dirty="0" smtClean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8879" y="-22741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生活与保障</a:t>
            </a:r>
            <a:endParaRPr lang="zh-CN" altLang="en-US" sz="32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7" name="Picture 3" descr="E:\刘畅工作文件\01 博士后\20 博士后宣传\图片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9" y="2524925"/>
            <a:ext cx="2743429" cy="2062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黄强工作文件\03.人才工作\11.2011协同创新中心\2014\20140520现场考察筹备会议\图片\公寓图片\DSC010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789" y="2538895"/>
            <a:ext cx="2860152" cy="2062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FULL_TEXT_BEAUTIFY_COPY_ID" val="4"/>
  <p:tag name="KSO_WM_BEAUTIFY_FLAG" val=""/>
</p:tagLst>
</file>

<file path=ppt/tags/tag11.xml><?xml version="1.0" encoding="utf-8"?>
<p:tagLst xmlns:p="http://schemas.openxmlformats.org/presentationml/2006/main">
  <p:tag name="KSO_WM_UNIT_TABLE_BEAUTIFY" val="smartTable{6c9dcc2c-2008-442a-a84e-c31d7e077118}"/>
  <p:tag name="TABLE_ENDDRAG_ORIGIN_RECT" val="360*122"/>
  <p:tag name="TABLE_ENDDRAG_RECT" val="510*380*360*122"/>
  <p:tag name="TABLE_EMPHASIZE_COLOR" val="240117"/>
  <p:tag name="TABLE_SKINIDX" val="3"/>
  <p:tag name="TABLE_COLORIDX" val="2"/>
  <p:tag name="TABLE_COLOR_RGB" val="0x000000*0xFFFFFF*0x212121*0xFFFFFF*0x03A9F5*0x00BCD5*0x009788*0x4CB050*0x8CC34B*0xCDDC39"/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FULL_TEXT_BEAUTIFY_COPY_ID" val="3"/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  <p:tag name="TABLE_ENDDRAG_ORIGIN_RECT" val="374*138"/>
  <p:tag name="TABLE_ENDDRAG_RECT" val="72*343*374*138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FULL_TEXT_BEAUTIFY_COPY_ID" val="4"/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FULL_TEXT_BEAUTIFY_COPY_ID" val="4"/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commondata" val="eyJoZGlkIjoiZmY3YzdjZmM4OGQ4ZmZlMTYwYTcyODU5OTI3YTIyMTA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FULL_TEXT_BEAUTIFY_COPY_ID" val="4"/>
  <p:tag name="KSO_WM_BEAUTIFY_FLAG" val=""/>
</p:tagLst>
</file>

<file path=ppt/tags/tag9.xml><?xml version="1.0" encoding="utf-8"?>
<p:tagLst xmlns:p="http://schemas.openxmlformats.org/presentationml/2006/main">
  <p:tag name="TABLE_ENDDRAG_ORIGIN_RECT" val="362*127"/>
  <p:tag name="TABLE_ENDDRAG_RECT" val="538*380*362*127"/>
  <p:tag name="KSO_WM_BEAUTIFY_FLAG" val=""/>
</p:tagLst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自定义设计方案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自定义设计方案">
    <a:majorFont>
      <a:latin typeface="Arial"/>
      <a:ea typeface="宋体"/>
      <a:cs typeface="Times New Roman"/>
    </a:majorFont>
    <a:minorFont>
      <a:latin typeface="Arial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自定义 30">
    <a:dk1>
      <a:srgbClr val="000000"/>
    </a:dk1>
    <a:lt1>
      <a:srgbClr val="FFFFFF"/>
    </a:lt1>
    <a:dk2>
      <a:srgbClr val="D4EBFB"/>
    </a:dk2>
    <a:lt2>
      <a:srgbClr val="93D9FA"/>
    </a:lt2>
    <a:accent1>
      <a:srgbClr val="52C4FE"/>
    </a:accent1>
    <a:accent2>
      <a:srgbClr val="83E2F9"/>
    </a:accent2>
    <a:accent3>
      <a:srgbClr val="FFD647"/>
    </a:accent3>
    <a:accent4>
      <a:srgbClr val="FE961C"/>
    </a:accent4>
    <a:accent5>
      <a:srgbClr val="F3462F"/>
    </a:accent5>
    <a:accent6>
      <a:srgbClr val="E91B11"/>
    </a:accent6>
    <a:hlink>
      <a:srgbClr val="3C72AD"/>
    </a:hlink>
    <a:folHlink>
      <a:srgbClr val="E0631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2274</Words>
  <Application>WPS 演示</Application>
  <PresentationFormat>全屏显示(16:9)</PresentationFormat>
  <Paragraphs>506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Times New Roman</vt:lpstr>
      <vt:lpstr>微软雅黑</vt:lpstr>
      <vt:lpstr>Times New Roman</vt:lpstr>
      <vt:lpstr>黑体</vt:lpstr>
      <vt:lpstr>Wingdings</vt:lpstr>
      <vt:lpstr>Arial</vt:lpstr>
      <vt:lpstr>Helvetica</vt:lpstr>
      <vt:lpstr>Arial Unicode MS</vt:lpstr>
      <vt:lpstr>Calibri</vt:lpstr>
      <vt:lpstr>新宋体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DICP</dc:title>
  <dc:creator>DICP</dc:creator>
  <cp:lastModifiedBy>刘畅</cp:lastModifiedBy>
  <cp:revision>575</cp:revision>
  <dcterms:created xsi:type="dcterms:W3CDTF">2013-01-09T22:27:00Z</dcterms:created>
  <dcterms:modified xsi:type="dcterms:W3CDTF">2024-04-18T06:45:14Z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A3DB45BE24D348FA884B0D8A17D194A4_12</vt:lpwstr>
  </property>
</Properties>
</file>