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7" r:id="rId2"/>
    <p:sldId id="439" r:id="rId3"/>
    <p:sldId id="490" r:id="rId4"/>
    <p:sldId id="491" r:id="rId5"/>
    <p:sldId id="492" r:id="rId6"/>
    <p:sldId id="493" r:id="rId7"/>
    <p:sldId id="494" r:id="rId8"/>
    <p:sldId id="495" r:id="rId9"/>
    <p:sldId id="483" r:id="rId10"/>
    <p:sldId id="469" r:id="rId11"/>
    <p:sldId id="470" r:id="rId12"/>
    <p:sldId id="480" r:id="rId13"/>
    <p:sldId id="481" r:id="rId14"/>
    <p:sldId id="482" r:id="rId15"/>
    <p:sldId id="474" r:id="rId16"/>
    <p:sldId id="484" r:id="rId17"/>
    <p:sldId id="383" r:id="rId18"/>
  </p:sldIdLst>
  <p:sldSz cx="9144000" cy="5143500" type="screen16x9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2">
          <p15:clr>
            <a:srgbClr val="A4A3A4"/>
          </p15:clr>
        </p15:guide>
        <p15:guide id="2" orient="horz" pos="4315">
          <p15:clr>
            <a:srgbClr val="A4A3A4"/>
          </p15:clr>
        </p15:guide>
        <p15:guide id="3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0A8"/>
    <a:srgbClr val="53FE0E"/>
    <a:srgbClr val="8AFE5C"/>
    <a:srgbClr val="5BFFA5"/>
    <a:srgbClr val="CC3300"/>
    <a:srgbClr val="FFD347"/>
    <a:srgbClr val="D2A000"/>
    <a:srgbClr val="FF9900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91552" autoAdjust="0"/>
  </p:normalViewPr>
  <p:slideViewPr>
    <p:cSldViewPr snapToGrid="0">
      <p:cViewPr>
        <p:scale>
          <a:sx n="150" d="100"/>
          <a:sy n="150" d="100"/>
        </p:scale>
        <p:origin x="-648" y="-42"/>
      </p:cViewPr>
      <p:guideLst>
        <p:guide orient="horz" pos="3219"/>
        <p:guide orient="horz" pos="3236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28740476985404E-2"/>
          <c:y val="0.10961411246683624"/>
          <c:w val="0.90707329031455064"/>
          <c:h val="0.76232002578624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在站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50000">
                  <a:srgbClr val="3399FF"/>
                </a:gs>
                <a:gs pos="100000">
                  <a:srgbClr val="0070C0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C00000"/>
                  </a:gs>
                </a:gsLst>
                <a:lin ang="108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2.8762268976133408E-3"/>
                  <c:y val="6.9471842335497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257131740477442E-3"/>
                  <c:y val="4.8448680757011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054588559114069E-4"/>
                  <c:y val="-9.761255690825634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738288030376628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0175438596490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922285389239744E-3"/>
                  <c:y val="-9.393773123641621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922285389239744E-3"/>
                  <c:y val="-9.393773123641621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9113676774169243E-4"/>
                  <c:y val="-9.738288030376628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科大</c:v>
                </c:pt>
                <c:pt idx="1">
                  <c:v>深圳先进院</c:v>
                </c:pt>
                <c:pt idx="2">
                  <c:v>大连化物所</c:v>
                </c:pt>
                <c:pt idx="3">
                  <c:v>生态中心</c:v>
                </c:pt>
                <c:pt idx="4">
                  <c:v>物理所</c:v>
                </c:pt>
                <c:pt idx="5">
                  <c:v>化学所</c:v>
                </c:pt>
                <c:pt idx="6">
                  <c:v>上海有机所</c:v>
                </c:pt>
                <c:pt idx="7">
                  <c:v>长春应化所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791</c:v>
                </c:pt>
                <c:pt idx="1">
                  <c:v>453</c:v>
                </c:pt>
                <c:pt idx="2">
                  <c:v>270</c:v>
                </c:pt>
                <c:pt idx="3">
                  <c:v>237</c:v>
                </c:pt>
                <c:pt idx="4">
                  <c:v>190</c:v>
                </c:pt>
                <c:pt idx="5">
                  <c:v>154</c:v>
                </c:pt>
                <c:pt idx="6">
                  <c:v>94</c:v>
                </c:pt>
                <c:pt idx="7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5"/>
        <c:overlap val="-3"/>
        <c:axId val="237823488"/>
        <c:axId val="286233344"/>
      </c:barChart>
      <c:dateAx>
        <c:axId val="237823488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minorGridlines>
          <c:spPr>
            <a:ln w="6350" cap="flat" cmpd="sng" algn="ctr">
              <a:noFill/>
              <a:prstDash val="solid"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 forceAA="0"/>
          <a:lstStyle/>
          <a:p>
            <a:pPr>
              <a:defRPr lang="zh-CN" sz="8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86233344"/>
        <c:crosses val="autoZero"/>
        <c:auto val="0"/>
        <c:lblOffset val="0"/>
        <c:baseTimeUnit val="days"/>
      </c:dateAx>
      <c:valAx>
        <c:axId val="286233344"/>
        <c:scaling>
          <c:orientation val="minMax"/>
          <c:max val="5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237823488"/>
        <c:crosses val="autoZero"/>
        <c:crossBetween val="between"/>
        <c:majorUnit val="100"/>
      </c:valAx>
      <c:spPr>
        <a:noFill/>
        <a:ln w="3175">
          <a:noFill/>
          <a:prstDash val="dashDot"/>
          <a:miter lim="800000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 sz="800"/>
      </a:pPr>
      <a:endParaRPr lang="zh-CN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005045985739029E-4"/>
          <c:y val="0.147955505748911"/>
          <c:w val="0.99944998993640943"/>
          <c:h val="0.841242028396877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设站数量</c:v>
                </c:pt>
              </c:strCache>
            </c:strRef>
          </c:tx>
          <c:spPr>
            <a:ln w="34925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2.5188608798757905E-2"/>
                  <c:y val="-3.6143179454900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188608798757905E-2"/>
                  <c:y val="-2.534071360068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091869004689612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316956660717703"/>
                      <c:h val="0.10690613550289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Sheet1!$A$2:$A$9</c:f>
              <c:strCache>
                <c:ptCount val="8"/>
                <c:pt idx="0">
                  <c:v>科大</c:v>
                </c:pt>
                <c:pt idx="1">
                  <c:v>深圳先进院</c:v>
                </c:pt>
                <c:pt idx="2">
                  <c:v>大连化物所</c:v>
                </c:pt>
                <c:pt idx="3">
                  <c:v>生态中心</c:v>
                </c:pt>
                <c:pt idx="4">
                  <c:v>物理所</c:v>
                </c:pt>
                <c:pt idx="5">
                  <c:v>化学所</c:v>
                </c:pt>
                <c:pt idx="6">
                  <c:v>上海有机所</c:v>
                </c:pt>
                <c:pt idx="7">
                  <c:v>长春应化所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291840"/>
        <c:axId val="286293376"/>
      </c:lineChart>
      <c:catAx>
        <c:axId val="286291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86293376"/>
        <c:crosses val="autoZero"/>
        <c:auto val="1"/>
        <c:lblAlgn val="ctr"/>
        <c:lblOffset val="100"/>
        <c:noMultiLvlLbl val="0"/>
      </c:catAx>
      <c:valAx>
        <c:axId val="28629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8629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solidFill>
            <a:schemeClr val="tx1"/>
          </a:solidFill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505257332595498E-3"/>
          <c:y val="5.955598505999346E-2"/>
          <c:w val="0.92403732422131657"/>
          <c:h val="0.82353231786595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进站人数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C000"/>
                  </a:gs>
                </a:gsLst>
                <a:lin ang="108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2.8762268976133408E-3"/>
                  <c:y val="6.9471842335497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257131740477442E-3"/>
                  <c:y val="4.8448680757011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054588559114069E-4"/>
                  <c:y val="-9.761255690825634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738288030376628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0175438596490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 formatCode="yyyy&quot;年&quot;m&quot;月&quot;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</c:v>
                </c:pt>
                <c:pt idx="1">
                  <c:v>47</c:v>
                </c:pt>
                <c:pt idx="2">
                  <c:v>62</c:v>
                </c:pt>
                <c:pt idx="3">
                  <c:v>103</c:v>
                </c:pt>
                <c:pt idx="4">
                  <c:v>110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在站人数</c:v>
                </c:pt>
              </c:strCache>
            </c:strRef>
          </c:tx>
          <c:spPr>
            <a:gradFill>
              <a:gsLst>
                <a:gs pos="0">
                  <a:srgbClr val="2B8313"/>
                </a:gs>
                <a:gs pos="50000">
                  <a:srgbClr val="92D050"/>
                </a:gs>
                <a:gs pos="100000">
                  <a:srgbClr val="2B8313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C00000"/>
                  </a:gs>
                </a:gsLst>
                <a:lin ang="108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7922285389239744E-3"/>
                  <c:y val="-0.1044290612309420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113676774168007E-4"/>
                  <c:y val="-0.1042891778089351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922285389239744E-3"/>
                  <c:y val="-0.1147701205068981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49989098862153E-3"/>
                  <c:y val="-0.1220299786680950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5054588559108561E-4"/>
                  <c:y val="-0.11849503641826217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 formatCode="yyyy&quot;年&quot;m&quot;月&quot;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173</c:v>
                </c:pt>
                <c:pt idx="1">
                  <c:v>178</c:v>
                </c:pt>
                <c:pt idx="2">
                  <c:v>183</c:v>
                </c:pt>
                <c:pt idx="3">
                  <c:v>217</c:v>
                </c:pt>
                <c:pt idx="4">
                  <c:v>270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7"/>
        <c:overlap val="-10"/>
        <c:axId val="253920384"/>
        <c:axId val="253921920"/>
      </c:barChart>
      <c:catAx>
        <c:axId val="253920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253921920"/>
        <c:crosses val="autoZero"/>
        <c:auto val="1"/>
        <c:lblAlgn val="ctr"/>
        <c:lblOffset val="100"/>
        <c:noMultiLvlLbl val="0"/>
      </c:catAx>
      <c:valAx>
        <c:axId val="253921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253920384"/>
        <c:crosses val="autoZero"/>
        <c:crossBetween val="between"/>
      </c:valAx>
      <c:spPr>
        <a:noFill/>
        <a:ln w="3175">
          <a:noFill/>
          <a:prstDash val="dashDot"/>
          <a:miter lim="800000"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1100" b="1" i="0" u="none" strike="noStrike" kern="1200" baseline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100" b="1" i="0" u="none" strike="noStrike" kern="1200" baseline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3.3593372469164863E-2"/>
          <c:y val="0.10277178975222241"/>
          <c:w val="0.61124888595649363"/>
          <c:h val="0.1390010937345558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1100" b="1" i="0" u="none" strike="noStrike" kern="1200" baseline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  <a:sym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 sz="14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59692956886325"/>
          <c:y val="0.14934713279980744"/>
          <c:w val="0.57116049134736757"/>
          <c:h val="0.710571552822892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在站博士后组成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3399FF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5.6949078507164429E-2"/>
                  <c:y val="0.150946550503493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685065643178565E-2"/>
                  <c:y val="-0.240058196245047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450536488336607E-2"/>
                  <c:y val="5.10872510671121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7925903330118E-2"/>
                  <c:y val="9.51145918420110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911631269296501E-2"/>
                  <c:y val="0.131176546743961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世界排名TOP200</c:v>
                </c:pt>
                <c:pt idx="1">
                  <c:v>985、211</c:v>
                </c:pt>
                <c:pt idx="2">
                  <c:v>中科院</c:v>
                </c:pt>
                <c:pt idx="3">
                  <c:v>海外</c:v>
                </c:pt>
                <c:pt idx="4">
                  <c:v>其他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166</c:v>
                </c:pt>
                <c:pt idx="2">
                  <c:v>30</c:v>
                </c:pt>
                <c:pt idx="3">
                  <c:v>15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4.3880618895896534E-2"/>
          <c:y val="0.24974355638709261"/>
          <c:w val="0.33032759141200618"/>
          <c:h val="0.4079782547128462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4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41043501117076E-2"/>
          <c:y val="0.11740737670949017"/>
          <c:w val="0.92403732422131657"/>
          <c:h val="0.76232002578624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进站人数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C00000"/>
                  </a:gs>
                </a:gsLst>
                <a:lin ang="108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2.8762268976133452E-3"/>
                  <c:y val="6.9471842335497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257131740477414E-3"/>
                  <c:y val="4.84486807570115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309578300925083E-3"/>
                  <c:y val="-2.71867815192488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921949717534299E-2"/>
                  <c:y val="1.033451100648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0175438596490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922285389239744E-3"/>
                  <c:y val="-9.393773123641616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922285389239744E-3"/>
                  <c:y val="-9.393773123641616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9113676774169243E-4"/>
                  <c:y val="-9.738288030376628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9.738288030376628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5054588559113961E-4"/>
                  <c:y val="-8.6817756497225507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9.761255690825634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overlap val="-10"/>
        <c:axId val="253732352"/>
        <c:axId val="253776640"/>
      </c:barChart>
      <c:catAx>
        <c:axId val="25373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253776640"/>
        <c:crosses val="autoZero"/>
        <c:auto val="1"/>
        <c:lblAlgn val="ctr"/>
        <c:lblOffset val="100"/>
        <c:noMultiLvlLbl val="0"/>
      </c:catAx>
      <c:valAx>
        <c:axId val="25377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253732352"/>
        <c:crosses val="autoZero"/>
        <c:crossBetween val="between"/>
      </c:valAx>
      <c:spPr>
        <a:noFill/>
        <a:ln w="3175">
          <a:noFill/>
          <a:prstDash val="dashDot"/>
          <a:miter lim="800000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310225766036747E-2"/>
          <c:y val="0.1603787004756351"/>
          <c:w val="0.91798060381741198"/>
          <c:h val="0.65029936699704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博士后科学基金</c:v>
                </c:pt>
              </c:strCache>
            </c:strRef>
          </c:tx>
          <c:spPr>
            <a:gradFill>
              <a:gsLst>
                <a:gs pos="0">
                  <a:srgbClr val="2B8313"/>
                </a:gs>
                <a:gs pos="50000">
                  <a:srgbClr val="92D050"/>
                </a:gs>
                <a:gs pos="100000">
                  <a:srgbClr val="2B8313"/>
                </a:gs>
              </a:gsLst>
              <a:lin ang="108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19</c:v>
                </c:pt>
                <c:pt idx="2">
                  <c:v>25</c:v>
                </c:pt>
                <c:pt idx="3">
                  <c:v>29</c:v>
                </c:pt>
                <c:pt idx="4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国家自然科学基金</c:v>
                </c:pt>
              </c:strCache>
            </c:strRef>
          </c:tx>
          <c:spPr>
            <a:gradFill>
              <a:gsLst>
                <a:gs pos="1667">
                  <a:srgbClr val="C00000"/>
                </a:gs>
                <a:gs pos="50000">
                  <a:srgbClr val="FF33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108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微软雅黑" panose="020B0503020204020204" charset="-122"/>
                    <a:cs typeface="Times New Roman" pitchFamily="18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11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其他项目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5"/>
        <c:overlap val="100"/>
        <c:axId val="253844480"/>
        <c:axId val="253854464"/>
      </c:barChart>
      <c:catAx>
        <c:axId val="253844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60000000" spcFirstLastPara="0" vertOverflow="ellipsis" vert="horz" wrap="square" anchor="t" anchorCtr="1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defRPr>
            </a:pPr>
            <a:endParaRPr lang="zh-CN"/>
          </a:p>
        </c:txPr>
        <c:crossAx val="253854464"/>
        <c:crosses val="autoZero"/>
        <c:auto val="0"/>
        <c:lblAlgn val="ctr"/>
        <c:lblOffset val="0"/>
        <c:noMultiLvlLbl val="0"/>
      </c:catAx>
      <c:valAx>
        <c:axId val="253854464"/>
        <c:scaling>
          <c:orientation val="minMax"/>
          <c:max val="43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253844480"/>
        <c:crosses val="autoZero"/>
        <c:crossBetween val="between"/>
        <c:majorUnit val="5"/>
        <c:minorUnit val="0.5"/>
      </c:valAx>
    </c:plotArea>
    <c:legend>
      <c:legendPos val="b"/>
      <c:layout>
        <c:manualLayout>
          <c:xMode val="edge"/>
          <c:yMode val="edge"/>
          <c:x val="6.2810790580492423E-2"/>
          <c:y val="0.89528055264906981"/>
          <c:w val="0.93718925500099171"/>
          <c:h val="0.10368500669124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1" i="0" u="none" strike="noStrike" kern="120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8484583023519"/>
          <c:y val="4.0420144899599303E-2"/>
          <c:w val="0.885036314186471"/>
          <c:h val="0.806213166181904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申请时人均文章数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50000">
                  <a:srgbClr val="6699FF"/>
                </a:gs>
                <a:gs pos="100000">
                  <a:srgbClr val="0070C0"/>
                </a:gs>
              </a:gsLst>
              <a:lin ang="10800000" scaled="0"/>
            </a:gra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CN" sz="1400"/>
                      <a:t>4.8</a:t>
                    </a:r>
                    <a:endParaRPr lang="en-US" altLang="zh-CN" sz="16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zh-CN" sz="1400"/>
                      <a:t>5.3</a:t>
                    </a:r>
                    <a:endParaRPr lang="en-US" altLang="zh-CN" sz="16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zh-CN" sz="1400"/>
                      <a:t>6</a:t>
                    </a:r>
                    <a:r>
                      <a:rPr lang="en-US" sz="1400"/>
                      <a:t>.</a:t>
                    </a:r>
                    <a:r>
                      <a:rPr lang="en-US" altLang="zh-CN" sz="1400"/>
                      <a:t>0</a:t>
                    </a:r>
                    <a:endParaRPr lang="en-US" altLang="zh-CN" sz="16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zh-CN" sz="1400"/>
                      <a:t>6.5</a:t>
                    </a:r>
                    <a:endParaRPr lang="en-US" altLang="zh-CN" sz="16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2.7</c:v>
                </c:pt>
                <c:pt idx="2">
                  <c:v>3.4</c:v>
                </c:pt>
                <c:pt idx="3">
                  <c:v>3.5</c:v>
                </c:pt>
                <c:pt idx="4">
                  <c:v>4.75</c:v>
                </c:pt>
                <c:pt idx="5">
                  <c:v>5.25</c:v>
                </c:pt>
                <c:pt idx="6">
                  <c:v>5.95</c:v>
                </c:pt>
                <c:pt idx="7">
                  <c:v>6.46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7"/>
        <c:overlap val="-10"/>
        <c:axId val="254057472"/>
        <c:axId val="25405926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人均IF&gt;10</c:v>
                </c:pt>
              </c:strCache>
            </c:strRef>
          </c:tx>
          <c:spPr>
            <a:ln w="47625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zh-CN" sz="1200">
                        <a:solidFill>
                          <a:srgbClr val="FFFF00"/>
                        </a:solidFill>
                      </a:rPr>
                      <a:t>1.6</a:t>
                    </a:r>
                    <a:endParaRPr lang="en-US" altLang="zh-CN" sz="1600">
                      <a:solidFill>
                        <a:srgbClr val="FFFF00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0.9</c:v>
                </c:pt>
                <c:pt idx="1">
                  <c:v>1</c:v>
                </c:pt>
                <c:pt idx="2">
                  <c:v>1</c:v>
                </c:pt>
                <c:pt idx="3">
                  <c:v>1.1000000000000001</c:v>
                </c:pt>
                <c:pt idx="4">
                  <c:v>1.25</c:v>
                </c:pt>
                <c:pt idx="5">
                  <c:v>1.3</c:v>
                </c:pt>
                <c:pt idx="6">
                  <c:v>1.62</c:v>
                </c:pt>
                <c:pt idx="7">
                  <c:v>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057472"/>
        <c:axId val="254059264"/>
      </c:lineChart>
      <c:catAx>
        <c:axId val="2540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254059264"/>
        <c:crosses val="autoZero"/>
        <c:auto val="1"/>
        <c:lblAlgn val="ctr"/>
        <c:lblOffset val="100"/>
        <c:noMultiLvlLbl val="0"/>
      </c:catAx>
      <c:valAx>
        <c:axId val="254059264"/>
        <c:scaling>
          <c:orientation val="minMax"/>
          <c:max val="8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254057472"/>
        <c:crosses val="autoZero"/>
        <c:crossBetween val="between"/>
      </c:valAx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11125308963486155"/>
          <c:y val="5.9891653132497337E-3"/>
          <c:w val="0.72196351264630165"/>
          <c:h val="9.2377174336097698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1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6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0.34942</cdr:x>
      <cdr:y>0.05828</cdr:y>
    </cdr:from>
    <cdr:to>
      <cdr:x>0.51681</cdr:x>
      <cdr:y>0.1613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1733398" y="130606"/>
          <a:ext cx="830393" cy="230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zh-CN" altLang="en-US" b="1" dirty="0">
              <a:latin typeface="+mn-ea"/>
              <a:ea typeface="+mn-ea"/>
            </a:rPr>
            <a:t>在站人数</a:t>
          </a:r>
          <a:endParaRPr lang="zh-CN" altLang="en-US" sz="1100" b="1" dirty="0">
            <a:latin typeface="+mn-ea"/>
            <a:ea typeface="+mn-ea"/>
          </a:endParaRPr>
        </a:p>
      </cdr:txBody>
    </cdr:sp>
  </cdr:relSizeAnchor>
  <cdr:relSizeAnchor xmlns:cdr="http://schemas.openxmlformats.org/drawingml/2006/chartDrawing">
    <cdr:from>
      <cdr:x>0.31336</cdr:x>
      <cdr:y>0.1131</cdr:y>
    </cdr:from>
    <cdr:to>
      <cdr:x>0.34101</cdr:x>
      <cdr:y>0.15148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1554513" y="253486"/>
          <a:ext cx="137167" cy="86016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0070C0"/>
            </a:gs>
            <a:gs pos="50000">
              <a:srgbClr val="3399FF"/>
            </a:gs>
            <a:gs pos="100000">
              <a:srgbClr val="0070C0"/>
            </a:gs>
          </a:gsLst>
          <a:lin ang="1080000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0.53812</cdr:x>
      <cdr:y>0.05489</cdr:y>
    </cdr:from>
    <cdr:to>
      <cdr:x>0.70551</cdr:x>
      <cdr:y>0.15791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2669502" y="123024"/>
          <a:ext cx="830393" cy="230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100" b="1" dirty="0">
              <a:latin typeface="+mj-ea"/>
              <a:ea typeface="+mj-ea"/>
            </a:rPr>
            <a:t>设站数量</a:t>
          </a:r>
        </a:p>
      </cdr:txBody>
    </cdr:sp>
  </cdr:relSizeAnchor>
  <cdr:relSizeAnchor xmlns:cdr="http://schemas.openxmlformats.org/drawingml/2006/chartDrawing">
    <cdr:from>
      <cdr:x>0.48616</cdr:x>
      <cdr:y>0.11935</cdr:y>
    </cdr:from>
    <cdr:to>
      <cdr:x>0.53423</cdr:x>
      <cdr:y>0.11935</cdr:y>
    </cdr:to>
    <cdr:sp macro="" textlink="">
      <cdr:nvSpPr>
        <cdr:cNvPr id="5" name="直接连接符 4"/>
        <cdr:cNvSpPr/>
      </cdr:nvSpPr>
      <cdr:spPr>
        <a:xfrm xmlns:a="http://schemas.openxmlformats.org/drawingml/2006/main">
          <a:off x="2411760" y="267494"/>
          <a:ext cx="238467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0.10512</cdr:x>
      <cdr:y>0.01017</cdr:y>
    </cdr:from>
    <cdr:to>
      <cdr:x>0.89456</cdr:x>
      <cdr:y>0.13981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447921" y="22937"/>
          <a:ext cx="3363842" cy="292388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9pPr>
        </a:lstStyle>
        <a:p xmlns:a="http://schemas.openxmlformats.org/drawingml/2006/main">
          <a:pPr algn="ctr"/>
          <a:r>
            <a:rPr lang="zh-CN" altLang="en-US" sz="13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近年进站博士后毕业学校</a:t>
          </a:r>
          <a:r>
            <a:rPr lang="en-US" altLang="zh-CN" sz="13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TOP200</a:t>
          </a:r>
          <a:r>
            <a:rPr lang="zh-CN" altLang="en-US" sz="13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数量</a:t>
          </a:r>
        </a:p>
      </cdr:txBody>
    </cdr:sp>
  </cdr:relSizeAnchor>
  <cdr:relSizeAnchor xmlns:cdr="http://schemas.openxmlformats.org/drawingml/2006/chartDrawing">
    <cdr:from>
      <cdr:x>0.03154</cdr:x>
      <cdr:y>0.20319</cdr:y>
    </cdr:from>
    <cdr:to>
      <cdr:x>0.6971</cdr:x>
      <cdr:y>0.51429</cdr:y>
    </cdr:to>
    <cdr:pic>
      <cdr:nvPicPr>
        <cdr:cNvPr id="3" name="Picture 131" descr="36-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21330540">
          <a:off x="134413" y="402474"/>
          <a:ext cx="2835960" cy="6161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0.10034</cdr:x>
      <cdr:y>0.13458</cdr:y>
    </cdr:from>
    <cdr:to>
      <cdr:x>0.18663</cdr:x>
      <cdr:y>0.2193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561207" y="524536"/>
          <a:ext cx="4826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0.13681</cdr:x>
      <cdr:y>0.19834</cdr:y>
    </cdr:from>
    <cdr:to>
      <cdr:x>0.22537</cdr:x>
      <cdr:y>0.2798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582967" y="481032"/>
          <a:ext cx="377359" cy="197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en-US" altLang="zh-CN" sz="12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34</a:t>
          </a:r>
          <a:endParaRPr lang="zh-CN" altLang="en-US" sz="1200" b="1" kern="1200" dirty="0">
            <a:solidFill>
              <a:prstClr val="black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0.33153</cdr:x>
      <cdr:y>0.15597</cdr:y>
    </cdr:from>
    <cdr:to>
      <cdr:x>0.42009</cdr:x>
      <cdr:y>0.23743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1452736" y="396915"/>
          <a:ext cx="388068" cy="207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37</a:t>
          </a:r>
          <a:endParaRPr lang="zh-CN" altLang="en-US" sz="1200" b="1" kern="1200" dirty="0">
            <a:solidFill>
              <a:prstClr val="black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0.51236</cdr:x>
      <cdr:y>0.12398</cdr:y>
    </cdr:from>
    <cdr:to>
      <cdr:x>0.60092</cdr:x>
      <cdr:y>0.21926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2183196" y="300681"/>
          <a:ext cx="377358" cy="231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39</a:t>
          </a:r>
          <a:endParaRPr lang="zh-CN" altLang="en-US" sz="1200" b="1" kern="1200" dirty="0">
            <a:solidFill>
              <a:prstClr val="black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0.69837</cdr:x>
      <cdr:y>0.07573</cdr:y>
    </cdr:from>
    <cdr:to>
      <cdr:x>0.78693</cdr:x>
      <cdr:y>0.15719</cdr:y>
    </cdr:to>
    <cdr:sp macro="" textlink="">
      <cdr:nvSpPr>
        <cdr:cNvPr id="6" name="矩形 5"/>
        <cdr:cNvSpPr/>
      </cdr:nvSpPr>
      <cdr:spPr>
        <a:xfrm xmlns:a="http://schemas.openxmlformats.org/drawingml/2006/main">
          <a:off x="2975808" y="183654"/>
          <a:ext cx="377359" cy="197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42</a:t>
          </a:r>
          <a:endParaRPr lang="zh-CN" altLang="en-US" sz="1200" b="1" kern="1200" dirty="0">
            <a:solidFill>
              <a:prstClr val="black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0.87381</cdr:x>
      <cdr:y>0.0672</cdr:y>
    </cdr:from>
    <cdr:to>
      <cdr:x>0.96237</cdr:x>
      <cdr:y>0.14866</cdr:y>
    </cdr:to>
    <cdr:sp macro="" textlink="">
      <cdr:nvSpPr>
        <cdr:cNvPr id="7" name="矩形 6"/>
        <cdr:cNvSpPr/>
      </cdr:nvSpPr>
      <cdr:spPr>
        <a:xfrm xmlns:a="http://schemas.openxmlformats.org/drawingml/2006/main">
          <a:off x="3829000" y="171021"/>
          <a:ext cx="388068" cy="207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zh-CN" altLang="en-US" sz="1200" b="1" kern="1200" dirty="0">
            <a:solidFill>
              <a:prstClr val="black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  <a:pPr/>
              <a:t>2022/1/28</a:t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1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  <a:pPr/>
              <a:t>2022/1/28</a:t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110892" y="921755"/>
            <a:ext cx="6414917" cy="38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5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78680" y="169463"/>
            <a:ext cx="352167" cy="3109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741406" y="529644"/>
            <a:ext cx="8075140" cy="3428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47" y="1048870"/>
            <a:ext cx="4101696" cy="4074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" y="100394"/>
            <a:ext cx="482074" cy="4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chart" Target="../charts/char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chart" Target="../charts/char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1817098" y="3001805"/>
            <a:ext cx="5429250" cy="48474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1" lang="zh-CN" altLang="en-US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kumimoji="1" lang="en-US" altLang="zh-CN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2" y="1487346"/>
            <a:ext cx="9143999" cy="124182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大连化物所博士后流动站介绍</a:t>
            </a:r>
            <a:endParaRPr lang="en-US" altLang="zh-CN" sz="4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211" y="4131544"/>
            <a:ext cx="1329232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4914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2625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0164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7707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0476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2" y="320008"/>
            <a:ext cx="3237769" cy="380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15759"/>
            <a:ext cx="6000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82305" y="169545"/>
            <a:ext cx="648970" cy="311150"/>
          </a:xfrm>
        </p:spPr>
        <p:txBody>
          <a:bodyPr/>
          <a:lstStyle/>
          <a:p>
            <a:fld id="{2A4596E2-CD65-48BF-87D1-8BC17B8150AB}" type="slidenum">
              <a:rPr lang="zh-CN" altLang="en-US"/>
              <a:pPr/>
              <a:t>10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723898" y="662814"/>
            <a:ext cx="7953375" cy="218264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9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组织各类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学术活动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文体活动、特色活动，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增进博士后交流，增强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归属感和认同感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9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学术活动：青年论坛、学术沙龙等；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9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文体活动：运动会、篮球赛、羽毛球赛、乒乓球赛等；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9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特色活动：英语角。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90240"/>
            <a:ext cx="2072005" cy="164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:\2019总结\10 博士后活动\博士后英语角\照片\2019.8.9\微信图片_201911011518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7935" y="3224744"/>
            <a:ext cx="2186065" cy="1604431"/>
          </a:xfrm>
          <a:prstGeom prst="rect">
            <a:avLst/>
          </a:prstGeom>
          <a:noFill/>
        </p:spPr>
      </p:pic>
      <p:pic>
        <p:nvPicPr>
          <p:cNvPr id="9" name="图片 8" descr="2019061814285664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8523" y="3209925"/>
            <a:ext cx="2171700" cy="1628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45" y="3123565"/>
            <a:ext cx="2270125" cy="174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628879" y="-2274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研究所文化</a:t>
            </a:r>
          </a:p>
        </p:txBody>
      </p:sp>
    </p:spTree>
    <p:extLst>
      <p:ext uri="{BB962C8B-B14F-4D97-AF65-F5344CB8AC3E}">
        <p14:creationId xmlns:p14="http://schemas.microsoft.com/office/powerpoint/2010/main" val="24263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48650" y="169463"/>
            <a:ext cx="682197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  <a:pPr/>
              <a:t>11</a:t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733424" y="621452"/>
            <a:ext cx="8181975" cy="175831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设立回民食堂、回民窗口；</a:t>
            </a:r>
            <a:endParaRPr lang="en-US" altLang="zh-CN" sz="22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提供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独立公寓</a:t>
            </a:r>
            <a:r>
              <a:rPr lang="zh-CN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，可拎包入住；</a:t>
            </a:r>
            <a:endParaRPr lang="en-US" altLang="zh-CN" sz="22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子女教育享受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“事业编待遇”</a:t>
            </a:r>
            <a:r>
              <a:rPr lang="zh-CN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，幼儿园</a:t>
            </a:r>
            <a:r>
              <a:rPr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中科院幼儿园， </a:t>
            </a:r>
            <a:endParaRPr lang="en-US" altLang="zh-CN" sz="22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CN" sz="2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小学：大连理工大学附属小学，初中：大连理工大学附属中学</a:t>
            </a:r>
            <a:endParaRPr lang="en-US" altLang="zh-CN" sz="22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微信图片_20191203224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3150" y="2643035"/>
            <a:ext cx="2876550" cy="206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28879" y="-2274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生活与保障</a:t>
            </a:r>
          </a:p>
        </p:txBody>
      </p:sp>
      <p:pic>
        <p:nvPicPr>
          <p:cNvPr id="1027" name="Picture 3" descr="E:\刘畅工作文件\01 博士后\20 博士后宣传\图片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643035"/>
            <a:ext cx="2743429" cy="206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黄强工作文件\03.人才工作\11.2011协同创新中心\2014\20140520现场考察筹备会议\图片\公寓图片\DSC01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9" y="2643035"/>
            <a:ext cx="2860152" cy="206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62926" y="169463"/>
            <a:ext cx="767922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  <a:pPr/>
              <a:t>12</a:t>
            </a:fld>
            <a:endParaRPr lang="en-US" altLang="zh-CN" dirty="0"/>
          </a:p>
        </p:txBody>
      </p:sp>
      <p:pic>
        <p:nvPicPr>
          <p:cNvPr id="3" name="Picture 2" descr="http://www.wtcf.org.cn/uploadfile/2016/0226/20160226030618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58" y="1323975"/>
            <a:ext cx="3325639" cy="241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171949" y="675192"/>
            <a:ext cx="4829175" cy="3908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大连是辽宁省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副省级市</a:t>
            </a:r>
            <a:r>
              <a:rPr lang="zh-CN" altLang="en-US" sz="1600" b="1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计划单列市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。位于辽宁省辽东半岛南端，地处黄渤海之滨，背依中国东北腹地，与山东半岛隔海相望，是中国东部沿海重要的经济、贸易、港口、工业、旅游城市，也是新一线城市。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大连环境绝佳，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气候冬无严寒，夏无酷暑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，年平均气温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℃，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年大连收获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个蓝天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大连是中国东北对外开放的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窗口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最大的港口城市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，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中国城市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GDP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排名大连第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22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位，是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辽宁省第一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中国宜居城市研究报告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显示，大连宜居指数在全国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个城市中排名第四。</a:t>
            </a:r>
          </a:p>
        </p:txBody>
      </p:sp>
      <p:sp>
        <p:nvSpPr>
          <p:cNvPr id="5" name="矩形 4"/>
          <p:cNvSpPr/>
          <p:nvPr/>
        </p:nvSpPr>
        <p:spPr>
          <a:xfrm>
            <a:off x="678578" y="48259"/>
            <a:ext cx="3911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生态宜居城市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大连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096250" y="169463"/>
            <a:ext cx="834597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  <a:pPr/>
              <a:t>13</a:t>
            </a:fld>
            <a:endParaRPr lang="en-US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307060" y="773897"/>
            <a:ext cx="8593909" cy="1700099"/>
            <a:chOff x="175847" y="1229071"/>
            <a:chExt cx="11773754" cy="2056576"/>
          </a:xfrm>
        </p:grpSpPr>
        <p:pic>
          <p:nvPicPr>
            <p:cNvPr id="4" name="Picture 2" descr="C:\Users\shenlin\Desktop\新建文件夹\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847" y="1240029"/>
              <a:ext cx="2917566" cy="2040608"/>
            </a:xfrm>
            <a:prstGeom prst="rect">
              <a:avLst/>
            </a:prstGeom>
            <a:noFill/>
          </p:spPr>
        </p:pic>
        <p:pic>
          <p:nvPicPr>
            <p:cNvPr id="5" name="Picture 7" descr="C:\Users\shenlin\Desktop\新建文件夹\16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7083" y="1229071"/>
              <a:ext cx="2916728" cy="2042433"/>
            </a:xfrm>
            <a:prstGeom prst="rect">
              <a:avLst/>
            </a:prstGeom>
            <a:noFill/>
          </p:spPr>
        </p:pic>
        <p:pic>
          <p:nvPicPr>
            <p:cNvPr id="6" name="Picture 2" descr="C:\Users\shenlin\Desktop\新建文件夹\新建文件夹\2.高尔夫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6595" y="1240029"/>
              <a:ext cx="2916728" cy="2042433"/>
            </a:xfrm>
            <a:prstGeom prst="rect">
              <a:avLst/>
            </a:prstGeom>
            <a:noFill/>
          </p:spPr>
        </p:pic>
        <p:pic>
          <p:nvPicPr>
            <p:cNvPr id="7" name="Picture 4" descr="C:\Users\shenlin\Desktop\新建文件夹\10.jp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33601" y="1244447"/>
              <a:ext cx="2916000" cy="2041200"/>
            </a:xfrm>
            <a:prstGeom prst="rect">
              <a:avLst/>
            </a:prstGeom>
            <a:noFill/>
          </p:spPr>
        </p:pic>
      </p:grpSp>
      <p:grpSp>
        <p:nvGrpSpPr>
          <p:cNvPr id="8" name="组合 7"/>
          <p:cNvGrpSpPr/>
          <p:nvPr/>
        </p:nvGrpSpPr>
        <p:grpSpPr>
          <a:xfrm>
            <a:off x="306195" y="2784518"/>
            <a:ext cx="8593909" cy="1644468"/>
            <a:chOff x="175847" y="3749533"/>
            <a:chExt cx="11798659" cy="2052924"/>
          </a:xfrm>
        </p:grpSpPr>
        <p:pic>
          <p:nvPicPr>
            <p:cNvPr id="9" name="Picture 2" descr="C:\Users\shenlin\Desktop\新建文件夹\9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847" y="3761257"/>
              <a:ext cx="2916000" cy="2041200"/>
            </a:xfrm>
            <a:prstGeom prst="rect">
              <a:avLst/>
            </a:prstGeom>
            <a:noFill/>
          </p:spPr>
        </p:pic>
        <p:pic>
          <p:nvPicPr>
            <p:cNvPr id="10" name="Picture 2" descr="C:\Users\shenlin\Desktop\新建文件夹\17.jp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0065" y="3749533"/>
              <a:ext cx="2916000" cy="2041200"/>
            </a:xfrm>
            <a:prstGeom prst="rect">
              <a:avLst/>
            </a:prstGeom>
            <a:noFill/>
          </p:spPr>
        </p:pic>
        <p:pic>
          <p:nvPicPr>
            <p:cNvPr id="11" name="Picture 3" descr="C:\Users\shenlin\Desktop\新建文件夹\新建文件夹\5.大连全景1.tif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0" y="3761257"/>
              <a:ext cx="2916000" cy="2041200"/>
            </a:xfrm>
            <a:prstGeom prst="rect">
              <a:avLst/>
            </a:prstGeom>
            <a:noFill/>
          </p:spPr>
        </p:pic>
        <p:pic>
          <p:nvPicPr>
            <p:cNvPr id="12" name="Picture 3" descr="C:\Users\shenlin\Desktop\新建文件夹\5.jpg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058506" y="3753059"/>
              <a:ext cx="2916000" cy="2041200"/>
            </a:xfrm>
            <a:prstGeom prst="rect">
              <a:avLst/>
            </a:prstGeom>
            <a:noFill/>
          </p:spPr>
        </p:pic>
      </p:grpSp>
      <p:sp>
        <p:nvSpPr>
          <p:cNvPr id="13" name="矩形 12"/>
          <p:cNvSpPr/>
          <p:nvPr/>
        </p:nvSpPr>
        <p:spPr>
          <a:xfrm>
            <a:off x="678578" y="48259"/>
            <a:ext cx="3911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生态宜居城市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大连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96276" y="169463"/>
            <a:ext cx="634572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  <a:pPr/>
              <a:t>14</a:t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78578" y="48259"/>
            <a:ext cx="3911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生态宜居城市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大连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4325" y="771525"/>
            <a:ext cx="8601075" cy="1733550"/>
            <a:chOff x="524681" y="174217"/>
            <a:chExt cx="11227153" cy="1965867"/>
          </a:xfrm>
        </p:grpSpPr>
        <p:pic>
          <p:nvPicPr>
            <p:cNvPr id="5" name="Picture 14" descr="E:\Photo\其他\航天楼与大连\大连景色\2006032616493273499.jpg"/>
            <p:cNvPicPr>
              <a:picLocks noChangeAspect="1" noChangeArrowheads="1"/>
            </p:cNvPicPr>
            <p:nvPr/>
          </p:nvPicPr>
          <p:blipFill>
            <a:blip r:embed="rId2" cstate="print"/>
            <a:srcRect t="17633" b="17633"/>
            <a:stretch>
              <a:fillRect/>
            </a:stretch>
          </p:blipFill>
          <p:spPr bwMode="auto">
            <a:xfrm>
              <a:off x="3206641" y="174217"/>
              <a:ext cx="5878744" cy="196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http://www.diyifanwen.com/images/liaoning/08723140933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681" y="174217"/>
              <a:ext cx="2620700" cy="196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 descr="http://pic.dl.cn/downloadimage/20060112140355/20060112140355%281%29_20060112140355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31134" y="174217"/>
              <a:ext cx="2620700" cy="196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298692" y="2724150"/>
            <a:ext cx="8692908" cy="1844034"/>
            <a:chOff x="452186" y="4702744"/>
            <a:chExt cx="11264839" cy="1985873"/>
          </a:xfrm>
        </p:grpSpPr>
        <p:pic>
          <p:nvPicPr>
            <p:cNvPr id="9" name="Picture 2" descr="E:\Photo\其他\航天楼与大连\大连景色\中山广场.jpg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4592" y="4702744"/>
              <a:ext cx="2622433" cy="1938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E:\Photo\其他\航天楼与大连\大连景色\2006032119044673499.jpg"/>
            <p:cNvPicPr preferRelativeResize="0">
              <a:picLocks noChangeArrowheads="1"/>
            </p:cNvPicPr>
            <p:nvPr/>
          </p:nvPicPr>
          <p:blipFill>
            <a:blip r:embed="rId6" cstate="print"/>
            <a:srcRect l="2127" t="9637" r="3546" b="16605"/>
            <a:stretch>
              <a:fillRect/>
            </a:stretch>
          </p:blipFill>
          <p:spPr bwMode="auto">
            <a:xfrm>
              <a:off x="3139077" y="4702744"/>
              <a:ext cx="5878800" cy="1965600"/>
            </a:xfrm>
            <a:prstGeom prst="rect">
              <a:avLst/>
            </a:prstGeom>
            <a:noFill/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11" name="Picture 2" descr="http://img4.imgtn.bdimg.com/it/u=1567507290,4080068276&amp;fm=26&amp;gp=0.jp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2186" y="4702744"/>
              <a:ext cx="2620345" cy="198587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418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86750" y="169463"/>
            <a:ext cx="644097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  <a:pPr/>
              <a:t>15</a:t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69146" y="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博士后招收计划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8AAC723-69FC-41C2-BA82-DA4B91063E77}"/>
              </a:ext>
            </a:extLst>
          </p:cNvPr>
          <p:cNvSpPr/>
          <p:nvPr/>
        </p:nvSpPr>
        <p:spPr>
          <a:xfrm>
            <a:off x="4825567" y="629952"/>
            <a:ext cx="3167273" cy="21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能源基础研究</a:t>
            </a:r>
            <a:endParaRPr lang="en-US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285750" lvl="0" indent="-285750"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化石能源清洁高效利用</a:t>
            </a:r>
          </a:p>
          <a:p>
            <a:pPr marL="285750" lvl="0" indent="-285750"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新型动力电源与储能技术</a:t>
            </a:r>
          </a:p>
          <a:p>
            <a:pPr marL="285750" lvl="0" indent="-285750"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太阳能、生物质催化</a:t>
            </a:r>
            <a:endParaRPr lang="en-US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285750" indent="-285750"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生物分离分析技术</a:t>
            </a:r>
            <a:endParaRPr lang="en-US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285750" indent="-285750"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有机化学与精细化工</a:t>
            </a:r>
            <a:endParaRPr lang="en-US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863" y="1007378"/>
            <a:ext cx="2848596" cy="161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F1EF5F3-E308-421C-94F8-B884AFC6FA83}"/>
              </a:ext>
            </a:extLst>
          </p:cNvPr>
          <p:cNvSpPr/>
          <p:nvPr/>
        </p:nvSpPr>
        <p:spPr>
          <a:xfrm>
            <a:off x="669146" y="3094912"/>
            <a:ext cx="7837118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>
              <a:lnSpc>
                <a:spcPct val="150000"/>
              </a:lnSpc>
              <a:spcAft>
                <a:spcPts val="0"/>
              </a:spcAf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专业需求：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分析化学、有机化学、物理化学、化学工程、工业催化、材料物理与化学、燃料电池、储能技术、光学、机械工程、生命科学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、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化学生物学、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药学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、计算机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等</a:t>
            </a:r>
            <a:endParaRPr lang="zh-CN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4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12184" y="169463"/>
            <a:ext cx="718664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  <a:pPr/>
              <a:t>16</a:t>
            </a:fld>
            <a:endParaRPr lang="en-US" altLang="zh-CN" dirty="0"/>
          </a:p>
        </p:txBody>
      </p:sp>
      <p:sp>
        <p:nvSpPr>
          <p:cNvPr id="4" name="Text Box 52">
            <a:extLst>
              <a:ext uri="{FF2B5EF4-FFF2-40B4-BE49-F238E27FC236}">
                <a16:creationId xmlns="" xmlns:a16="http://schemas.microsoft.com/office/drawing/2014/main" id="{E52B0BBE-8782-4A74-9A88-D784B9F6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83" y="2519435"/>
            <a:ext cx="4618347" cy="3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联系电话：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0411-84379103</a:t>
            </a:r>
            <a:endParaRPr lang="zh-CN" altLang="en-US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59">
            <a:extLst>
              <a:ext uri="{FF2B5EF4-FFF2-40B4-BE49-F238E27FC236}">
                <a16:creationId xmlns="" xmlns:a16="http://schemas.microsoft.com/office/drawing/2014/main" id="{36D93766-9815-4756-94B6-DEA3C5E0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69" y="1995021"/>
            <a:ext cx="4995113" cy="3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联系人：刘畅</a:t>
            </a:r>
            <a:endParaRPr lang="zh-CN" altLang="en-US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 Box 62">
            <a:extLst>
              <a:ext uri="{FF2B5EF4-FFF2-40B4-BE49-F238E27FC236}">
                <a16:creationId xmlns="" xmlns:a16="http://schemas.microsoft.com/office/drawing/2014/main" id="{1B5EBA2B-A5B7-4DEC-9B9C-849EED1E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31" y="698973"/>
            <a:ext cx="5512709" cy="5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网    址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http://www.dicp.ac.cn/</a:t>
            </a:r>
            <a:endParaRPr lang="en-GB" altLang="zh-CN" sz="2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62">
            <a:extLst>
              <a:ext uri="{FF2B5EF4-FFF2-40B4-BE49-F238E27FC236}">
                <a16:creationId xmlns="" xmlns:a16="http://schemas.microsoft.com/office/drawing/2014/main" id="{ABD38997-5D84-45FA-8760-753C12BE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31" y="1319831"/>
            <a:ext cx="5346343" cy="5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应聘</a:t>
            </a: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网：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://www.zp.dicp.ac.cn/</a:t>
            </a:r>
            <a:endParaRPr lang="en-GB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E473092-DEF9-4FD3-AF95-510E2C9DB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08" y="2519435"/>
            <a:ext cx="1856259" cy="1856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669146" y="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联系方式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52">
            <a:extLst>
              <a:ext uri="{FF2B5EF4-FFF2-40B4-BE49-F238E27FC236}">
                <a16:creationId xmlns="" xmlns:a16="http://schemas.microsoft.com/office/drawing/2014/main" id="{E52B0BBE-8782-4A74-9A88-D784B9F6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46" y="3103260"/>
            <a:ext cx="5400728" cy="3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联系邮箱：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liuchang@dicp.ac.cn</a:t>
            </a:r>
            <a:endParaRPr lang="zh-CN" altLang="en-US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63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341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欢迎大家加盟大连化物所</a:t>
            </a:r>
            <a:endParaRPr lang="en-US" altLang="zh-CN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5154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我们不生产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博士后，我们只是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人才的搬运工</a:t>
            </a:r>
          </a:p>
        </p:txBody>
      </p:sp>
    </p:spTree>
    <p:extLst>
      <p:ext uri="{BB962C8B-B14F-4D97-AF65-F5344CB8AC3E}">
        <p14:creationId xmlns:p14="http://schemas.microsoft.com/office/powerpoint/2010/main" val="24081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2</a:t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60130" y="8129"/>
            <a:ext cx="5619871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流动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站基本情况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85750" y="550863"/>
            <a:ext cx="87153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大连化学物理研究所是</a:t>
            </a:r>
            <a:r>
              <a:rPr lang="en-US" altLang="zh-CN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1985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年国务院首批设立博士后科研流动站的单位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66724" y="2974082"/>
            <a:ext cx="3543589" cy="1931293"/>
          </a:xfrm>
          <a:prstGeom prst="roundRect">
            <a:avLst/>
          </a:prstGeom>
          <a:solidFill>
            <a:srgbClr val="7030A0">
              <a:alpha val="26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828924" y="1949450"/>
            <a:ext cx="551924" cy="94615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化学工程与技术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643255" y="344115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分析化学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121330" y="344115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有机化学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1599406" y="344115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物理化学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500318" y="346944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化学工程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978394" y="346944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生物化工</a:t>
            </a:r>
          </a:p>
        </p:txBody>
      </p:sp>
      <p:cxnSp>
        <p:nvCxnSpPr>
          <p:cNvPr id="29" name="肘形连接符 28"/>
          <p:cNvCxnSpPr/>
          <p:nvPr/>
        </p:nvCxnSpPr>
        <p:spPr>
          <a:xfrm rot="16200000" flipH="1">
            <a:off x="1077618" y="2780141"/>
            <a:ext cx="869398" cy="4526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7" name="圆角矩形 26"/>
          <p:cNvSpPr/>
          <p:nvPr/>
        </p:nvSpPr>
        <p:spPr>
          <a:xfrm>
            <a:off x="3456469" y="346944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工业催化</a:t>
            </a:r>
          </a:p>
        </p:txBody>
      </p:sp>
      <p:cxnSp>
        <p:nvCxnSpPr>
          <p:cNvPr id="28" name="肘形连接符 27"/>
          <p:cNvCxnSpPr>
            <a:endCxn id="20" idx="0"/>
          </p:cNvCxnSpPr>
          <p:nvPr/>
        </p:nvCxnSpPr>
        <p:spPr>
          <a:xfrm rot="10800000" flipV="1">
            <a:off x="799850" y="2995902"/>
            <a:ext cx="503534" cy="445247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0" name="直接箭头连接符 29"/>
          <p:cNvCxnSpPr>
            <a:endCxn id="21" idx="0"/>
          </p:cNvCxnSpPr>
          <p:nvPr/>
        </p:nvCxnSpPr>
        <p:spPr>
          <a:xfrm flipH="1">
            <a:off x="1277925" y="2905792"/>
            <a:ext cx="7477" cy="53535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1" name="肘形连接符 30"/>
          <p:cNvCxnSpPr/>
          <p:nvPr/>
        </p:nvCxnSpPr>
        <p:spPr>
          <a:xfrm rot="10800000" flipV="1">
            <a:off x="2656914" y="3005142"/>
            <a:ext cx="472671" cy="445247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2" name="肘形连接符 31"/>
          <p:cNvCxnSpPr/>
          <p:nvPr/>
        </p:nvCxnSpPr>
        <p:spPr>
          <a:xfrm>
            <a:off x="3129583" y="3005143"/>
            <a:ext cx="483481" cy="445247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3" name="直接箭头连接符 32"/>
          <p:cNvCxnSpPr/>
          <p:nvPr/>
        </p:nvCxnSpPr>
        <p:spPr>
          <a:xfrm>
            <a:off x="3134989" y="2838451"/>
            <a:ext cx="0" cy="61193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4" name="肘形连接符 33"/>
          <p:cNvCxnSpPr/>
          <p:nvPr/>
        </p:nvCxnSpPr>
        <p:spPr>
          <a:xfrm>
            <a:off x="2130000" y="1671682"/>
            <a:ext cx="962783" cy="292729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5" name="直接连接符 34"/>
          <p:cNvCxnSpPr/>
          <p:nvPr/>
        </p:nvCxnSpPr>
        <p:spPr>
          <a:xfrm>
            <a:off x="2171746" y="1493221"/>
            <a:ext cx="0" cy="1892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none"/>
          </a:ln>
          <a:effectLst/>
        </p:spPr>
      </p:cxnSp>
      <p:cxnSp>
        <p:nvCxnSpPr>
          <p:cNvPr id="36" name="肘形连接符 35"/>
          <p:cNvCxnSpPr>
            <a:endCxn id="18" idx="0"/>
          </p:cNvCxnSpPr>
          <p:nvPr/>
        </p:nvCxnSpPr>
        <p:spPr>
          <a:xfrm rot="10800000" flipV="1">
            <a:off x="1286009" y="1676488"/>
            <a:ext cx="866691" cy="244387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8" name="圆角矩形 17"/>
          <p:cNvSpPr/>
          <p:nvPr/>
        </p:nvSpPr>
        <p:spPr>
          <a:xfrm>
            <a:off x="1090422" y="1920876"/>
            <a:ext cx="391171" cy="9652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化学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149306" y="1096439"/>
            <a:ext cx="2074302" cy="460036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博士后</a:t>
            </a:r>
            <a:endParaRPr lang="zh-CN" altLang="en-US" sz="16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4095750" y="1348393"/>
            <a:ext cx="468052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两个流动站均被评为</a:t>
            </a:r>
            <a:endParaRPr lang="en-US" altLang="zh-CN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spcAft>
                <a:spcPts val="6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全国</a:t>
            </a:r>
            <a:r>
              <a:rPr lang="zh-CN" altLang="en-US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优秀博士后流动站</a:t>
            </a:r>
          </a:p>
        </p:txBody>
      </p:sp>
      <p:pic>
        <p:nvPicPr>
          <p:cNvPr id="65" name="Picture 4" descr="bshzh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620" y="2300608"/>
            <a:ext cx="3336780" cy="2330420"/>
          </a:xfrm>
          <a:prstGeom prst="rect">
            <a:avLst/>
          </a:prstGeom>
          <a:solidFill>
            <a:srgbClr val="FF0000"/>
          </a:solidFill>
          <a:ln w="25400" cmpd="sng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5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3</a:t>
            </a:fld>
            <a:endParaRPr lang="en-US" altLang="zh-CN" dirty="0"/>
          </a:p>
        </p:txBody>
      </p:sp>
      <p:grpSp>
        <p:nvGrpSpPr>
          <p:cNvPr id="3" name="组合 16"/>
          <p:cNvGrpSpPr/>
          <p:nvPr/>
        </p:nvGrpSpPr>
        <p:grpSpPr>
          <a:xfrm>
            <a:off x="4014631" y="1471932"/>
            <a:ext cx="5008934" cy="2972026"/>
            <a:chOff x="8911" y="-3013"/>
            <a:chExt cx="11245" cy="8564"/>
          </a:xfrm>
        </p:grpSpPr>
        <p:graphicFrame>
          <p:nvGraphicFramePr>
            <p:cNvPr id="4" name="图表 3"/>
            <p:cNvGraphicFramePr/>
            <p:nvPr>
              <p:extLst>
                <p:ext uri="{D42A27DB-BD31-4B8C-83A1-F6EECF244321}">
                  <p14:modId xmlns:p14="http://schemas.microsoft.com/office/powerpoint/2010/main" val="2056019616"/>
                </p:ext>
              </p:extLst>
            </p:nvPr>
          </p:nvGraphicFramePr>
          <p:xfrm>
            <a:off x="9019" y="-1239"/>
            <a:ext cx="11137" cy="64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矩形 4"/>
            <p:cNvSpPr/>
            <p:nvPr/>
          </p:nvSpPr>
          <p:spPr>
            <a:xfrm>
              <a:off x="8911" y="-1878"/>
              <a:ext cx="11245" cy="7429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aphicFrame>
          <p:nvGraphicFramePr>
            <p:cNvPr id="6" name="图表 5"/>
            <p:cNvGraphicFramePr/>
            <p:nvPr>
              <p:extLst>
                <p:ext uri="{D42A27DB-BD31-4B8C-83A1-F6EECF244321}">
                  <p14:modId xmlns:p14="http://schemas.microsoft.com/office/powerpoint/2010/main" val="598068895"/>
                </p:ext>
              </p:extLst>
            </p:nvPr>
          </p:nvGraphicFramePr>
          <p:xfrm>
            <a:off x="9896" y="489"/>
            <a:ext cx="10139" cy="38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11890" y="-3013"/>
              <a:ext cx="5426" cy="88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院前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名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化学类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个研究所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58" y="-1239"/>
              <a:ext cx="1136" cy="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791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718" y="-1572"/>
              <a:ext cx="3630" cy="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</p:spPr>
          <p:txBody>
            <a:bodyPr vert="horz" wrap="square" lIns="45720" tIns="45720" rIns="45720" bIns="4572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数据来源：院人事局机构处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668409" y="51470"/>
            <a:ext cx="8039293" cy="496544"/>
          </a:xfrm>
          <a:prstGeom prst="rect">
            <a:avLst/>
          </a:prstGeom>
          <a:effectLst/>
        </p:spPr>
        <p:txBody>
          <a:bodyPr vert="horz" wrap="square" lIns="65023" tIns="32511" rIns="65023" bIns="32511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在站博士后数量持续增加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图表 10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7708823"/>
              </p:ext>
            </p:extLst>
          </p:nvPr>
        </p:nvGraphicFramePr>
        <p:xfrm>
          <a:off x="107504" y="1943395"/>
          <a:ext cx="3706237" cy="248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063502" y="1494969"/>
            <a:ext cx="2140345" cy="284693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近年博士后进站在站数量</a:t>
            </a:r>
          </a:p>
        </p:txBody>
      </p:sp>
      <p:sp>
        <p:nvSpPr>
          <p:cNvPr id="13" name="矩形 12"/>
          <p:cNvSpPr/>
          <p:nvPr/>
        </p:nvSpPr>
        <p:spPr>
          <a:xfrm>
            <a:off x="111310" y="1865819"/>
            <a:ext cx="3796189" cy="257808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5830" y="555526"/>
            <a:ext cx="8395270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531971" indent="-270034" defTabSz="685800">
              <a:lnSpc>
                <a:spcPts val="3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charset="0"/>
              <a:buChar char="Ø"/>
              <a:defRPr/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2020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年招收博士后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110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人，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在站博士后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270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</a:t>
            </a:r>
            <a:endParaRPr lang="en-US" altLang="zh-CN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1971" indent="-270034" defTabSz="685800">
              <a:lnSpc>
                <a:spcPts val="3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站博士后数量全院排名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第三，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化学类研究所排名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</a:t>
            </a:r>
            <a:endParaRPr lang="en-US" altLang="zh-CN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91961"/>
      </p:ext>
    </p:extLst>
  </p:cSld>
  <p:clrMapOvr>
    <a:masterClrMapping/>
  </p:clrMapOvr>
  <p:transition advTm="86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654880" y="169463"/>
            <a:ext cx="352167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  <a:pPr/>
              <a:t>4</a:t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107504" y="951239"/>
            <a:ext cx="3796665" cy="22317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207547817"/>
              </p:ext>
            </p:extLst>
          </p:nvPr>
        </p:nvGraphicFramePr>
        <p:xfrm>
          <a:off x="-43409" y="627534"/>
          <a:ext cx="5540195" cy="257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875971" y="627534"/>
            <a:ext cx="2491667" cy="292388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3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在站博士后学源</a:t>
            </a:r>
            <a:r>
              <a:rPr lang="zh-CN" altLang="en-US" sz="13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结构</a:t>
            </a:r>
            <a:endParaRPr lang="en-US" altLang="zh-CN" sz="1300" b="1" kern="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>
            <p:custDataLst>
              <p:tags r:id="rId1"/>
            </p:custDataLst>
          </p:nvPr>
        </p:nvSpPr>
        <p:spPr>
          <a:xfrm>
            <a:off x="610758" y="51470"/>
            <a:ext cx="7532370" cy="4320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8"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博士后质量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进一步提升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85132"/>
              </p:ext>
            </p:extLst>
          </p:nvPr>
        </p:nvGraphicFramePr>
        <p:xfrm>
          <a:off x="107504" y="3003798"/>
          <a:ext cx="4405064" cy="20704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0200"/>
                <a:gridCol w="463691"/>
                <a:gridCol w="618255"/>
                <a:gridCol w="470790"/>
                <a:gridCol w="1152128"/>
              </a:tblGrid>
              <a:tr h="3699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基金项目类别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</a:t>
                      </a:r>
                      <a:r>
                        <a:rPr lang="zh-CN" altLang="en-US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资助金额（万）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总</a:t>
                      </a:r>
                      <a:r>
                        <a:rPr lang="zh-CN" altLang="en-US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金额  （</a:t>
                      </a:r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万）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项目名额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1896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自然科学基金青年项目</a:t>
                      </a:r>
                      <a:endParaRPr lang="zh-CN" alt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16</a:t>
                      </a:r>
                      <a:endParaRPr lang="en-US" altLang="zh-CN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25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400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41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（占我所</a:t>
                      </a:r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40%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）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96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博士后</a:t>
                      </a:r>
                      <a:r>
                        <a:rPr lang="zh-CN" alt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科学基金特别资助</a:t>
                      </a:r>
                      <a:endParaRPr lang="zh-CN" alt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</a:t>
                      </a:r>
                      <a:endParaRPr lang="en-US" altLang="zh-CN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18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18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400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（全国）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96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博士后</a:t>
                      </a:r>
                      <a:r>
                        <a:rPr lang="zh-CN" alt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科学基金一等资助</a:t>
                      </a:r>
                      <a:endParaRPr lang="zh-CN" alt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</a:t>
                      </a:r>
                      <a:endParaRPr lang="en-US" altLang="zh-CN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12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12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270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（全国）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96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博士后</a:t>
                      </a:r>
                      <a:r>
                        <a:rPr lang="zh-CN" alt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科学基金二等资助</a:t>
                      </a:r>
                      <a:endParaRPr lang="zh-CN" alt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21</a:t>
                      </a:r>
                      <a:endParaRPr lang="en-US" altLang="zh-CN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168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3000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（全国）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96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博士后创新人才计划</a:t>
                      </a:r>
                      <a:endParaRPr lang="zh-CN" altLang="en-US" sz="1000" b="1" i="0" u="none" strike="noStrike" dirty="0" smtClean="0"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</a:t>
                      </a:r>
                      <a:endParaRPr lang="en-US" altLang="zh-CN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（全国）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99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国际交流计划引进项目</a:t>
                      </a:r>
                      <a:endParaRPr lang="en-US" altLang="zh-CN" sz="1000" b="1" i="0" u="none" strike="noStrike" dirty="0" smtClean="0"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（全球排名前</a:t>
                      </a:r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大学）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</a:t>
                      </a:r>
                      <a:endParaRPr lang="en-US" altLang="zh-CN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20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20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（全国）</a:t>
                      </a:r>
                      <a:endParaRPr lang="en-US" altLang="zh-CN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9680">
                <a:tc>
                  <a:txBody>
                    <a:bodyPr/>
                    <a:lstStyle/>
                    <a:p>
                      <a:pPr marL="0" marR="0" indent="0" algn="ctr" defTabSz="685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国际交流计划学术交流</a:t>
                      </a:r>
                      <a:endParaRPr lang="en-US" altLang="zh-CN" sz="1000" b="1" i="0" u="none" strike="noStrike" dirty="0" smtClean="0"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324" rtl="0" eaLnBrk="1" fontAlgn="ctr" latinLnBrk="0" hangingPunct="1"/>
                      <a:r>
                        <a:rPr lang="en-US" altLang="zh-CN" sz="1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endParaRPr lang="en-US" altLang="zh-CN" sz="1000" b="1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324" rtl="0" eaLnBrk="1" fontAlgn="ctr" latinLnBrk="0" hangingPunct="1"/>
                      <a:r>
                        <a:rPr lang="en-US" altLang="zh-CN" sz="1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endParaRPr lang="zh-CN" altLang="en-US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324" rtl="0" eaLnBrk="1" fontAlgn="ctr" latinLnBrk="0" hangingPunct="1"/>
                      <a:r>
                        <a:rPr lang="en-US" altLang="zh-CN" sz="1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6</a:t>
                      </a:r>
                      <a:endParaRPr lang="en-US" altLang="zh-CN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（全国）</a:t>
                      </a:r>
                      <a:endParaRPr lang="en-US" altLang="zh-CN" sz="1000" b="1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96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合计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43</a:t>
                      </a:r>
                      <a:endParaRPr lang="en-US" altLang="zh-CN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654</a:t>
                      </a:r>
                      <a:endParaRPr lang="en-US" altLang="zh-CN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2964369721"/>
              </p:ext>
            </p:extLst>
          </p:nvPr>
        </p:nvGraphicFramePr>
        <p:xfrm>
          <a:off x="4605567" y="627534"/>
          <a:ext cx="4261048" cy="198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4282547294"/>
              </p:ext>
            </p:extLst>
          </p:nvPr>
        </p:nvGraphicFramePr>
        <p:xfrm>
          <a:off x="4692774" y="2718252"/>
          <a:ext cx="4261048" cy="242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矩形 10"/>
          <p:cNvSpPr/>
          <p:nvPr/>
        </p:nvSpPr>
        <p:spPr>
          <a:xfrm>
            <a:off x="5649187" y="2639566"/>
            <a:ext cx="2491667" cy="292388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近年</a:t>
            </a:r>
            <a:r>
              <a:rPr kumimoji="0" lang="zh-CN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博士后</a:t>
            </a:r>
            <a:r>
              <a:rPr kumimoji="0" lang="zh-CN" altLang="zh-CN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基金</a:t>
            </a:r>
            <a:r>
              <a:rPr kumimoji="0" lang="zh-CN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项目数量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768960"/>
      </p:ext>
    </p:extLst>
  </p:cSld>
  <p:clrMapOvr>
    <a:masterClrMapping/>
  </p:clrMapOvr>
  <p:transition advTm="57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5</a:t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4660605" y="694120"/>
            <a:ext cx="4274675" cy="4154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189071" defTabSz="68580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第一作者</a:t>
            </a:r>
            <a:r>
              <a:rPr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通讯作者文章（</a:t>
            </a:r>
            <a:r>
              <a:rPr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2020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获得资助者）</a:t>
            </a:r>
            <a:endParaRPr lang="en-US" altLang="zh-CN" sz="15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917634180"/>
              </p:ext>
            </p:extLst>
          </p:nvPr>
        </p:nvGraphicFramePr>
        <p:xfrm>
          <a:off x="4447563" y="2591769"/>
          <a:ext cx="4421639" cy="190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1670097"/>
              </p:ext>
            </p:extLst>
          </p:nvPr>
        </p:nvGraphicFramePr>
        <p:xfrm>
          <a:off x="406241" y="1187536"/>
          <a:ext cx="3975259" cy="3308671"/>
        </p:xfrm>
        <a:graphic>
          <a:graphicData uri="http://schemas.openxmlformats.org/drawingml/2006/table">
            <a:tbl>
              <a:tblPr/>
              <a:tblGrid>
                <a:gridCol w="283845"/>
                <a:gridCol w="488156"/>
                <a:gridCol w="811530"/>
                <a:gridCol w="521970"/>
                <a:gridCol w="1127284"/>
                <a:gridCol w="742474"/>
              </a:tblGrid>
              <a:tr h="234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序号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姓名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部门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导师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博士毕业学校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等次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17213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73" marR="6773" marT="67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韩韶波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501</a:t>
                      </a: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申文杰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9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电子科技大学</a:t>
                      </a:r>
                      <a:endParaRPr lang="zh-CN" altLang="en-US" sz="9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二等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7213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73" marR="6773" marT="67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任   周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DNL0809</a:t>
                      </a: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黄家辉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中科院大连化物所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二等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237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73" marR="6773" marT="67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杨菲菲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1506</a:t>
                      </a: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黄延强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9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天津大学</a:t>
                      </a:r>
                      <a:endParaRPr kumimoji="0" lang="zh-CN" alt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二等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821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73" marR="6773" marT="67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于雪荣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1818</a:t>
                      </a:r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徐兆超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北京大学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668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朱元元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DNL21T3</a:t>
                      </a:r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吴忠帅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900" b="1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华南理工大学</a:t>
                      </a:r>
                      <a:endParaRPr kumimoji="0" lang="zh-CN" alt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  <a:endParaRPr kumimoji="0" lang="zh-CN" alt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于    洋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DNL19T3</a:t>
                      </a:r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葛庆杰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中科院大连化物所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976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熊雨婷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18T7</a:t>
                      </a:r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卿光焱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900" b="1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武汉理工大学</a:t>
                      </a:r>
                      <a:endParaRPr kumimoji="0" lang="zh-CN" alt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  <a:endParaRPr kumimoji="0" lang="zh-CN" alt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277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孙    玺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DNL0809</a:t>
                      </a: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黄家辉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兰州大学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  <a:endParaRPr kumimoji="0" lang="zh-CN" alt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师晓宇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508</a:t>
                      </a: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吴忠帅 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中国科学技术大学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  <a:endParaRPr kumimoji="0" lang="zh-CN" alt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296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    尧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2503</a:t>
                      </a: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袁开军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中国科学技术大学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  <a:endParaRPr kumimoji="0" lang="zh-CN" alt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夏    攀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11T6</a:t>
                      </a: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吴凯丰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加州大学河滨分校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277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董    鸿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503</a:t>
                      </a: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李    灿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哈尔滨理工大学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赵    晗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en-US" altLang="zh-CN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1502</a:t>
                      </a: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刘晓艳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900" b="1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南京航天航空大</a:t>
                      </a:r>
                      <a:endParaRPr kumimoji="0" lang="zh-CN" alt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三等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1928" y="663971"/>
            <a:ext cx="4335304" cy="387191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4606767" y="663971"/>
            <a:ext cx="4408025" cy="387191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dirty="0"/>
          </a:p>
        </p:txBody>
      </p:sp>
      <p:grpSp>
        <p:nvGrpSpPr>
          <p:cNvPr id="8" name="组合 14"/>
          <p:cNvGrpSpPr/>
          <p:nvPr/>
        </p:nvGrpSpPr>
        <p:grpSpPr>
          <a:xfrm>
            <a:off x="4606773" y="1187537"/>
            <a:ext cx="1623060" cy="1057751"/>
            <a:chOff x="848383" y="1868363"/>
            <a:chExt cx="2006133" cy="1410335"/>
          </a:xfrm>
          <a:solidFill>
            <a:srgbClr val="C00000"/>
          </a:solidFill>
        </p:grpSpPr>
        <p:sp>
          <p:nvSpPr>
            <p:cNvPr id="9" name="PA_矩形 9"/>
            <p:cNvSpPr/>
            <p:nvPr>
              <p:custDataLst>
                <p:tags r:id="rId5"/>
              </p:custDataLst>
            </p:nvPr>
          </p:nvSpPr>
          <p:spPr>
            <a:xfrm>
              <a:off x="935504" y="1868363"/>
              <a:ext cx="1808480" cy="1410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文本框 8"/>
            <p:cNvSpPr txBox="1"/>
            <p:nvPr/>
          </p:nvSpPr>
          <p:spPr>
            <a:xfrm>
              <a:off x="935504" y="2484220"/>
              <a:ext cx="1808480" cy="553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6.5</a:t>
              </a:r>
              <a:r>
                <a:rPr lang="zh-CN" altLang="en-US" sz="1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篇</a:t>
              </a:r>
              <a:r>
                <a:rPr lang="en-US" altLang="zh-CN" sz="1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/</a:t>
              </a:r>
              <a:r>
                <a:rPr lang="en-US" altLang="zh-CN" sz="21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2.2</a:t>
              </a:r>
              <a:r>
                <a:rPr lang="zh-CN" altLang="en-US" sz="1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篇</a:t>
              </a:r>
            </a:p>
          </p:txBody>
        </p:sp>
        <p:sp>
          <p:nvSpPr>
            <p:cNvPr id="11" name="文本框 9"/>
            <p:cNvSpPr txBox="1"/>
            <p:nvPr/>
          </p:nvSpPr>
          <p:spPr>
            <a:xfrm>
              <a:off x="848383" y="2100138"/>
              <a:ext cx="2006133" cy="410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人均文章</a:t>
              </a:r>
              <a:r>
                <a:rPr lang="en-US" altLang="zh-CN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/IF&gt;10</a:t>
              </a:r>
              <a:endParaRPr lang="zh-CN" alt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30"/>
          <p:cNvGrpSpPr/>
          <p:nvPr/>
        </p:nvGrpSpPr>
        <p:grpSpPr>
          <a:xfrm>
            <a:off x="7670338" y="1199420"/>
            <a:ext cx="1304124" cy="1057922"/>
            <a:chOff x="946390" y="1868681"/>
            <a:chExt cx="1738832" cy="1410563"/>
          </a:xfrm>
          <a:solidFill>
            <a:srgbClr val="0070C0"/>
          </a:solidFill>
        </p:grpSpPr>
        <p:sp>
          <p:nvSpPr>
            <p:cNvPr id="13" name="PA_矩形 9"/>
            <p:cNvSpPr/>
            <p:nvPr>
              <p:custDataLst>
                <p:tags r:id="rId4"/>
              </p:custDataLst>
            </p:nvPr>
          </p:nvSpPr>
          <p:spPr>
            <a:xfrm>
              <a:off x="946390" y="1868681"/>
              <a:ext cx="1738832" cy="1410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文本框 8"/>
            <p:cNvSpPr txBox="1"/>
            <p:nvPr/>
          </p:nvSpPr>
          <p:spPr>
            <a:xfrm>
              <a:off x="1217539" y="2623723"/>
              <a:ext cx="1175657" cy="5950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3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122.9</a:t>
              </a:r>
            </a:p>
          </p:txBody>
        </p:sp>
        <p:sp>
          <p:nvSpPr>
            <p:cNvPr id="15" name="文本框 9"/>
            <p:cNvSpPr txBox="1"/>
            <p:nvPr/>
          </p:nvSpPr>
          <p:spPr>
            <a:xfrm>
              <a:off x="953741" y="2035960"/>
              <a:ext cx="1722783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</a:t>
              </a:r>
            </a:p>
            <a:p>
              <a:pPr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最高</a:t>
              </a:r>
              <a:r>
                <a:rPr lang="en-US" altLang="zh-CN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IF</a:t>
              </a:r>
            </a:p>
          </p:txBody>
        </p:sp>
      </p:grpSp>
      <p:grpSp>
        <p:nvGrpSpPr>
          <p:cNvPr id="16" name="组合 34"/>
          <p:cNvGrpSpPr/>
          <p:nvPr/>
        </p:nvGrpSpPr>
        <p:grpSpPr>
          <a:xfrm>
            <a:off x="6213888" y="1194451"/>
            <a:ext cx="1385123" cy="1057922"/>
            <a:chOff x="887811" y="1868681"/>
            <a:chExt cx="1846830" cy="1410563"/>
          </a:xfrm>
          <a:solidFill>
            <a:srgbClr val="42F004"/>
          </a:solidFill>
        </p:grpSpPr>
        <p:sp>
          <p:nvSpPr>
            <p:cNvPr id="17" name="PA_矩形 9"/>
            <p:cNvSpPr/>
            <p:nvPr>
              <p:custDataLst>
                <p:tags r:id="rId3"/>
              </p:custDataLst>
            </p:nvPr>
          </p:nvSpPr>
          <p:spPr>
            <a:xfrm>
              <a:off x="887811" y="1868681"/>
              <a:ext cx="1846830" cy="14105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8"/>
            <p:cNvSpPr txBox="1"/>
            <p:nvPr/>
          </p:nvSpPr>
          <p:spPr>
            <a:xfrm>
              <a:off x="1199310" y="2632053"/>
              <a:ext cx="1175657" cy="5950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3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14</a:t>
              </a:r>
              <a:r>
                <a:rPr lang="zh-CN" altLang="en-US" sz="1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篇</a:t>
              </a:r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894070" y="2049664"/>
              <a:ext cx="1840571" cy="6976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</a:t>
              </a:r>
            </a:p>
            <a:p>
              <a:pPr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最多文章</a:t>
              </a: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104877" y="4631164"/>
            <a:ext cx="9012461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2013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年以来共有</a:t>
            </a:r>
            <a:r>
              <a:rPr lang="en-US" altLang="zh-CN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71</a:t>
            </a:r>
            <a:r>
              <a:rPr lang="zh-CN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博士后获得资助；煤代油基金</a:t>
            </a:r>
            <a:r>
              <a:rPr lang="en-US" altLang="zh-CN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44</a:t>
            </a:r>
            <a:r>
              <a:rPr lang="zh-CN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，优秀博士后支持计划</a:t>
            </a:r>
            <a:r>
              <a:rPr lang="en-US" altLang="zh-CN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27</a:t>
            </a:r>
            <a:r>
              <a:rPr lang="zh-CN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</a:t>
            </a:r>
            <a:r>
              <a:rPr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二等</a:t>
            </a:r>
            <a:r>
              <a:rPr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名，三等</a:t>
            </a:r>
            <a:r>
              <a:rPr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21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</a:t>
            </a:r>
            <a:r>
              <a:rPr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15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487" y="730294"/>
            <a:ext cx="4542813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531971" indent="-270034" defTabSz="685800">
              <a:lnSpc>
                <a:spcPts val="24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charset="0"/>
              <a:buChar char="Ø"/>
              <a:defRPr/>
            </a:pPr>
            <a:r>
              <a:rPr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</a:t>
            </a:r>
            <a:r>
              <a:rPr lang="zh-CN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博士后获优秀博士后支持计划资助</a:t>
            </a:r>
          </a:p>
        </p:txBody>
      </p:sp>
      <p:sp>
        <p:nvSpPr>
          <p:cNvPr id="22" name="标题 1"/>
          <p:cNvSpPr txBox="1"/>
          <p:nvPr>
            <p:custDataLst>
              <p:tags r:id="rId2"/>
            </p:custDataLst>
          </p:nvPr>
        </p:nvSpPr>
        <p:spPr>
          <a:xfrm>
            <a:off x="666428" y="107029"/>
            <a:ext cx="7826296" cy="37648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56A9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marL="0" lvl="8">
              <a:lnSpc>
                <a:spcPct val="90000"/>
              </a:lnSpc>
              <a:defRPr/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优秀博士后支持计划</a:t>
            </a:r>
          </a:p>
        </p:txBody>
      </p:sp>
    </p:spTree>
    <p:extLst>
      <p:ext uri="{BB962C8B-B14F-4D97-AF65-F5344CB8AC3E}">
        <p14:creationId xmlns:p14="http://schemas.microsoft.com/office/powerpoint/2010/main" val="2466674171"/>
      </p:ext>
    </p:extLst>
  </p:cSld>
  <p:clrMapOvr>
    <a:masterClrMapping/>
  </p:clrMapOvr>
  <p:transition advTm="2329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6</a:t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102141" y="549946"/>
            <a:ext cx="9051681" cy="41985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ts val="3000"/>
              </a:lnSpc>
              <a:buFont typeface="Wingdings" pitchFamily="2" charset="2"/>
              <a:buChar char="Ø"/>
            </a:pPr>
            <a:r>
              <a:rPr lang="zh-CN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博士后年收入（税前）：</a:t>
            </a: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28</a:t>
            </a:r>
            <a:r>
              <a:rPr lang="zh-CN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起</a:t>
            </a:r>
            <a:r>
              <a:rPr lang="zh-CN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（包括</a:t>
            </a:r>
            <a:r>
              <a:rPr lang="zh-CN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：住房公积金及省、市</a:t>
            </a:r>
            <a:r>
              <a:rPr lang="zh-CN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补助）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博士后</a:t>
            </a:r>
            <a:r>
              <a:rPr lang="zh-CN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平均年收入</a:t>
            </a: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30.4</a:t>
            </a:r>
            <a:r>
              <a:rPr lang="zh-CN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万，最高年收入＞</a:t>
            </a: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76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月数据</a:t>
            </a:r>
            <a:r>
              <a:rPr lang="zh-CN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统计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40000" indent="-257175">
              <a:lnSpc>
                <a:spcPts val="2850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研究所为在站博士后（统招统分）缴纳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社会保险（五险）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，建立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住房公积金</a:t>
            </a:r>
            <a:endParaRPr lang="zh-CN" altLang="zh-CN" sz="17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40000" indent="-257175">
              <a:lnSpc>
                <a:spcPts val="2850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优秀博士后支持计划：每年组织</a:t>
            </a:r>
            <a:r>
              <a:rPr lang="en-US" altLang="zh-CN" sz="1700" b="1" dirty="0">
                <a:latin typeface="微软雅黑" pitchFamily="34" charset="-122"/>
                <a:ea typeface="微软雅黑" pitchFamily="34" charset="-122"/>
              </a:rPr>
              <a:t>2-3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次遴选，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资助等次：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年、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年、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（资助期</a:t>
            </a:r>
            <a:r>
              <a:rPr lang="en-US" altLang="zh-CN" sz="17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700" b="1" dirty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zh-CN" sz="1700" b="1" dirty="0">
              <a:latin typeface="微软雅黑" pitchFamily="34" charset="-122"/>
              <a:ea typeface="微软雅黑" pitchFamily="34" charset="-122"/>
            </a:endParaRPr>
          </a:p>
          <a:p>
            <a:pPr marL="257175" indent="-257175">
              <a:lnSpc>
                <a:spcPts val="3000"/>
              </a:lnSpc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其他</a:t>
            </a:r>
            <a:r>
              <a:rPr lang="zh-CN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支持：</a:t>
            </a:r>
          </a:p>
          <a:p>
            <a:pPr marL="405000" indent="-257175">
              <a:lnSpc>
                <a:spcPts val="2850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辽宁省优秀博士后奖励：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（博士毕业学校全球排名前</a:t>
            </a:r>
            <a:r>
              <a:rPr lang="en-US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marL="405000" indent="-257175">
              <a:lnSpc>
                <a:spcPts val="2850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出站博士后来辽工作奖励：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（博士毕业学校全球排名前</a:t>
            </a:r>
            <a:r>
              <a:rPr lang="en-US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marL="405000" indent="-257175">
              <a:lnSpc>
                <a:spcPts val="2850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国家博新计划：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（国内博士）</a:t>
            </a:r>
          </a:p>
          <a:p>
            <a:pPr marL="405000" indent="-257175">
              <a:lnSpc>
                <a:spcPts val="2850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国际博士后交流计划引进项目：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（外籍、海外博士）</a:t>
            </a:r>
          </a:p>
          <a:p>
            <a:pPr marL="405000" indent="-257175">
              <a:lnSpc>
                <a:spcPts val="2850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中科院</a:t>
            </a:r>
            <a:r>
              <a:rPr lang="en-US" altLang="zh-CN" sz="1700" b="1" dirty="0">
                <a:latin typeface="微软雅黑" pitchFamily="34" charset="-122"/>
                <a:ea typeface="微软雅黑" pitchFamily="34" charset="-122"/>
              </a:rPr>
              <a:t>PIFI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项目（外籍博士）：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（外籍</a:t>
            </a:r>
            <a:r>
              <a:rPr lang="zh-CN" altLang="en-US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博士</a:t>
            </a:r>
            <a:r>
              <a:rPr lang="zh-CN" altLang="zh-CN" sz="1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zh-CN" sz="17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657896" y="147783"/>
            <a:ext cx="8149189" cy="38460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博士后薪酬待遇</a:t>
            </a:r>
          </a:p>
        </p:txBody>
      </p:sp>
      <p:sp>
        <p:nvSpPr>
          <p:cNvPr id="5" name="矩形 4"/>
          <p:cNvSpPr/>
          <p:nvPr/>
        </p:nvSpPr>
        <p:spPr>
          <a:xfrm>
            <a:off x="870439" y="4747192"/>
            <a:ext cx="7266842" cy="377026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以上各项支持可叠加获得，最高年收入可超</a:t>
            </a:r>
            <a:r>
              <a:rPr lang="en-US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7</a:t>
            </a:fld>
            <a:endParaRPr lang="en-US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24351"/>
              </p:ext>
            </p:extLst>
          </p:nvPr>
        </p:nvGraphicFramePr>
        <p:xfrm>
          <a:off x="670944" y="673910"/>
          <a:ext cx="7776866" cy="4126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805"/>
                <a:gridCol w="2131541"/>
                <a:gridCol w="1640360"/>
                <a:gridCol w="1501346"/>
                <a:gridCol w="1400814"/>
              </a:tblGrid>
              <a:tr h="37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支持类别</a:t>
                      </a: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博士后待遇</a:t>
                      </a: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人员类别</a:t>
                      </a: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资助期</a:t>
                      </a: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最高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待遇（税前）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</a:tr>
              <a:tr h="23863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保障性待遇</a:t>
                      </a:r>
                    </a:p>
                  </a:txBody>
                  <a:tcPr marL="42482" marR="42482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最低工资</a:t>
                      </a:r>
                    </a:p>
                  </a:txBody>
                  <a:tcPr marL="42482" marR="42482" marT="0" marB="0"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博士后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&gt;28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42482" marR="42482" marT="0" marB="0" anchor="ctr"/>
                </a:tc>
              </a:tr>
              <a:tr h="2639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住房公积金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79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辽宁省基本保障</a:t>
                      </a:r>
                    </a:p>
                  </a:txBody>
                  <a:tcPr marL="42482" marR="42482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160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6643" marR="56643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82" marR="42482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1608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大连市基本保障</a:t>
                      </a:r>
                    </a:p>
                  </a:txBody>
                  <a:tcPr marL="42482" marR="42482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482" marR="42482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</a:tr>
              <a:tr h="34053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研究所支持</a:t>
                      </a:r>
                    </a:p>
                  </a:txBody>
                  <a:tcPr marL="42482" marR="42482" marT="0" marB="0" anchor="ctr">
                    <a:solidFill>
                      <a:srgbClr val="D1EB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优秀博士后</a:t>
                      </a:r>
                      <a:endParaRPr lang="en-US" altLang="zh-CN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支持计划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三等资助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&gt;38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42482" marR="42482" marT="0" marB="0" anchor="ctr"/>
                </a:tc>
              </a:tr>
              <a:tr h="341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二等资助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&gt;48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42482" marR="42482" marT="0" marB="0" anchor="ctr"/>
                </a:tc>
              </a:tr>
              <a:tr h="2386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一等资助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&gt;58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42482" marR="42482" marT="0" marB="0" anchor="ctr"/>
                </a:tc>
              </a:tr>
              <a:tr h="53379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外部支持</a:t>
                      </a:r>
                    </a:p>
                  </a:txBody>
                  <a:tcPr marL="42482" marR="42482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辽宁省优博支持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全球排名前</a:t>
                      </a:r>
                      <a:r>
                        <a:rPr lang="en-US" altLang="zh-CN" sz="12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2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高校毕业博士来辽做博士后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&gt;68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42482" marR="42482" marT="0" marB="0" anchor="ctr"/>
                </a:tc>
              </a:tr>
              <a:tr h="3610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国家博新计划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国内博士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&gt;88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42482" marR="42482" marT="0" marB="0" anchor="ctr"/>
                </a:tc>
              </a:tr>
              <a:tr h="341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国家国际交流</a:t>
                      </a:r>
                      <a:r>
                        <a:rPr lang="zh-CN" altLang="en-US" sz="13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计划引进项目</a:t>
                      </a:r>
                      <a:endParaRPr lang="zh-CN" altLang="en-US" sz="13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国外、外籍博士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&gt;88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42482" marR="42482" marT="0" marB="0" anchor="ctr"/>
                </a:tc>
              </a:tr>
              <a:tr h="4315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中科院</a:t>
                      </a:r>
                      <a:r>
                        <a:rPr lang="en-US" altLang="zh-CN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PIFI</a:t>
                      </a: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外籍博士</a:t>
                      </a: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&gt;113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42482" marR="42482" marT="0" marB="0" anchor="ctr"/>
                </a:tc>
              </a:tr>
            </a:tbl>
          </a:graphicData>
        </a:graphic>
      </p:graphicFrame>
      <p:sp>
        <p:nvSpPr>
          <p:cNvPr id="4" name="标题 1"/>
          <p:cNvSpPr txBox="1"/>
          <p:nvPr/>
        </p:nvSpPr>
        <p:spPr>
          <a:xfrm>
            <a:off x="667298" y="104053"/>
            <a:ext cx="8149189" cy="384608"/>
          </a:xfrm>
          <a:prstGeom prst="rect">
            <a:avLst/>
          </a:prstGeom>
        </p:spPr>
        <p:txBody>
          <a:bodyPr lIns="68579" tIns="34289" rIns="68579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博士后薪酬体系简表</a:t>
            </a:r>
          </a:p>
        </p:txBody>
      </p:sp>
    </p:spTree>
    <p:extLst>
      <p:ext uri="{BB962C8B-B14F-4D97-AF65-F5344CB8AC3E}">
        <p14:creationId xmlns:p14="http://schemas.microsoft.com/office/powerpoint/2010/main" val="22702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8</a:t>
            </a:fld>
            <a:endParaRPr lang="en-US" altLang="zh-CN" dirty="0"/>
          </a:p>
        </p:txBody>
      </p:sp>
      <p:sp>
        <p:nvSpPr>
          <p:cNvPr id="4" name="标题 1"/>
          <p:cNvSpPr txBox="1"/>
          <p:nvPr/>
        </p:nvSpPr>
        <p:spPr>
          <a:xfrm>
            <a:off x="657896" y="147783"/>
            <a:ext cx="8149189" cy="38460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博士后未来发展及其他待遇保障</a:t>
            </a:r>
          </a:p>
        </p:txBody>
      </p:sp>
      <p:sp>
        <p:nvSpPr>
          <p:cNvPr id="6" name="矩形 5"/>
          <p:cNvSpPr/>
          <p:nvPr/>
        </p:nvSpPr>
        <p:spPr>
          <a:xfrm>
            <a:off x="224205" y="601439"/>
            <a:ext cx="8823081" cy="446468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ts val="2850"/>
              </a:lnSpc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zh-CN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出站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博士</a:t>
            </a:r>
            <a:r>
              <a:rPr lang="zh-CN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后留所工作</a:t>
            </a:r>
            <a:r>
              <a:rPr lang="zh-CN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不受招聘</a:t>
            </a: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1:3</a:t>
            </a:r>
            <a:r>
              <a:rPr lang="zh-CN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比例限制，通过考核后择优入事业编制</a:t>
            </a:r>
          </a:p>
          <a:p>
            <a:pPr marL="405000" indent="-257175">
              <a:lnSpc>
                <a:spcPts val="2775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事业编制身份，缴纳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五险二金（职业年金、住房公积金）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、享受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公务员医疗待遇</a:t>
            </a:r>
            <a: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7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05000" indent="-257175">
              <a:lnSpc>
                <a:spcPts val="2775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符合申领条件者，研究所给予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万元购房补贴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；对于具有国内外知名大学授予博士学位或博士后出站人员，经大连市人才认定，给予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万元安家费</a:t>
            </a:r>
            <a: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405000" indent="-257175">
              <a:lnSpc>
                <a:spcPts val="2775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博士毕业学校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全球排名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TOP200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，可享受辽宁省优秀博士后来辽工作奖励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700" b="1" dirty="0">
              <a:latin typeface="微软雅黑" pitchFamily="34" charset="-122"/>
              <a:ea typeface="微软雅黑" pitchFamily="34" charset="-122"/>
            </a:endParaRPr>
          </a:p>
          <a:p>
            <a:pPr marL="405000" indent="-257175">
              <a:lnSpc>
                <a:spcPts val="2775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可申请“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大连化物所优秀青年博士人才计划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”，择优评选，可直接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聘为副研究员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，研究所给予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万元科研启动经费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，并提供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万元个人租（购）房补贴</a:t>
            </a:r>
            <a: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405000" indent="-257175">
              <a:lnSpc>
                <a:spcPts val="2775"/>
              </a:lnSpc>
              <a:buFont typeface="Wingdings" pitchFamily="2" charset="2"/>
              <a:buChar char="ü"/>
            </a:pP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可申请“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中科院大连化物所国际英才计划</a:t>
            </a:r>
            <a:r>
              <a:rPr lang="zh-CN" altLang="zh-CN" sz="1700" b="1" dirty="0">
                <a:latin typeface="微软雅黑" pitchFamily="34" charset="-122"/>
                <a:ea typeface="微软雅黑" pitchFamily="34" charset="-122"/>
              </a:rPr>
              <a:t>”，择优评选，由研究所提供资助，公派前往国际知名大学、科研机构学习交流。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资助金额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万—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年，资助期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7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05000" indent="-257175">
              <a:lnSpc>
                <a:spcPts val="2775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zh-CN" altLang="en-US" sz="1700" b="1" dirty="0">
                <a:latin typeface="微软雅黑" pitchFamily="34" charset="-122"/>
                <a:ea typeface="微软雅黑" pitchFamily="34" charset="-122"/>
              </a:rPr>
              <a:t>事业编制职工同等享受</a:t>
            </a:r>
            <a: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子女入托、入学</a:t>
            </a:r>
            <a:r>
              <a:rPr lang="zh-CN" altLang="en-US" sz="1700" b="1" dirty="0">
                <a:latin typeface="微软雅黑" pitchFamily="34" charset="-122"/>
                <a:ea typeface="微软雅黑" pitchFamily="34" charset="-122"/>
              </a:rPr>
              <a:t>待遇，子女可进入</a:t>
            </a:r>
            <a: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中国科学院幼儿园、大连理工大学附属小学</a:t>
            </a:r>
            <a:r>
              <a:rPr lang="zh-CN" altLang="en-US" sz="1700" b="1" dirty="0">
                <a:latin typeface="微软雅黑" pitchFamily="34" charset="-122"/>
                <a:ea typeface="微软雅黑" pitchFamily="34" charset="-122"/>
              </a:rPr>
              <a:t>（综合排名全市前十）和</a:t>
            </a:r>
            <a: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大连理工大学附属中学</a:t>
            </a:r>
            <a:r>
              <a:rPr lang="zh-CN" altLang="en-US" sz="1700" b="1" dirty="0">
                <a:latin typeface="微软雅黑" pitchFamily="34" charset="-122"/>
                <a:ea typeface="微软雅黑" pitchFamily="34" charset="-122"/>
              </a:rPr>
              <a:t>（综合排名全市前十）就读。</a:t>
            </a:r>
            <a:endParaRPr lang="zh-CN" altLang="zh-CN" sz="17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4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05800" y="169463"/>
            <a:ext cx="625047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  <a:pPr/>
              <a:t>9</a:t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28879" y="-2274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研究所文化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2786D7C0-7222-45AD-9EB3-821D9BF9473F}"/>
              </a:ext>
            </a:extLst>
          </p:cNvPr>
          <p:cNvCxnSpPr>
            <a:cxnSpLocks/>
          </p:cNvCxnSpPr>
          <p:nvPr/>
        </p:nvCxnSpPr>
        <p:spPr>
          <a:xfrm>
            <a:off x="3171825" y="2517729"/>
            <a:ext cx="0" cy="172829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AEA100DE-5E86-4AA8-9C04-1273D600FCAD}"/>
              </a:ext>
            </a:extLst>
          </p:cNvPr>
          <p:cNvCxnSpPr>
            <a:cxnSpLocks/>
          </p:cNvCxnSpPr>
          <p:nvPr/>
        </p:nvCxnSpPr>
        <p:spPr>
          <a:xfrm>
            <a:off x="6614606" y="2412095"/>
            <a:ext cx="0" cy="172829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85652" y="3515499"/>
            <a:ext cx="2843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核心理念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 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学术自由、</a:t>
            </a: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          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理念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先进</a:t>
            </a:r>
          </a:p>
        </p:txBody>
      </p:sp>
      <p:sp>
        <p:nvSpPr>
          <p:cNvPr id="7" name="矩形 6"/>
          <p:cNvSpPr/>
          <p:nvPr/>
        </p:nvSpPr>
        <p:spPr>
          <a:xfrm>
            <a:off x="2174305" y="940070"/>
            <a:ext cx="656964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 dirty="0">
                <a:latin typeface="黑体" pitchFamily="49" charset="-122"/>
                <a:ea typeface="黑体" pitchFamily="49" charset="-122"/>
              </a:rPr>
              <a:t>锐意创新、协力攻坚、严谨治学、追求一流</a:t>
            </a:r>
          </a:p>
        </p:txBody>
      </p:sp>
      <p:pic>
        <p:nvPicPr>
          <p:cNvPr id="8" name="Picture 2" descr="http://www.kcc.dicp.ac.cn/photo/ci/0-1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98" y="724151"/>
            <a:ext cx="1448636" cy="1448638"/>
          </a:xfrm>
          <a:prstGeom prst="rect">
            <a:avLst/>
          </a:prstGeom>
          <a:noFill/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0704" y="1769958"/>
            <a:ext cx="2134800" cy="11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3299372" y="3063240"/>
            <a:ext cx="3158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组织模式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 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PI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负责制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、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          团队作战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       能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者居其位尽其才</a:t>
            </a:r>
          </a:p>
        </p:txBody>
      </p:sp>
      <p:pic>
        <p:nvPicPr>
          <p:cNvPr id="11" name="Picture 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510" y="2106241"/>
            <a:ext cx="2134800" cy="11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7081497" y="3524905"/>
            <a:ext cx="1914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创新精神、</a:t>
            </a: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追求一流</a:t>
            </a:r>
          </a:p>
        </p:txBody>
      </p:sp>
      <p:pic>
        <p:nvPicPr>
          <p:cNvPr id="13" name="Picture 7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879" y="2278046"/>
            <a:ext cx="2134800" cy="11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81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f21f319-58ec-4f21-b5ce-4b934098206a}"/>
  <p:tag name="TABLE_ENDDRAG_ORIGIN_RECT" val="417*318"/>
  <p:tag name="TABLE_ENDDRAG_RECT" val="67*164*417*3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自定义设计方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自定义设计方案">
    <a:majorFont>
      <a:latin typeface="Arial"/>
      <a:ea typeface="宋体"/>
      <a:cs typeface="Times New Roman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自定义设计方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自定义设计方案">
    <a:majorFont>
      <a:latin typeface="Arial"/>
      <a:ea typeface="宋体"/>
      <a:cs typeface="Times New Roman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自定义设计方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自定义设计方案">
    <a:majorFont>
      <a:latin typeface="Arial"/>
      <a:ea typeface="宋体"/>
      <a:cs typeface="Times New Roman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1_自定义设计方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自定义设计方案">
    <a:majorFont>
      <a:latin typeface="Arial"/>
      <a:ea typeface="宋体"/>
      <a:cs typeface="Times New Roman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1513</Words>
  <Application>Microsoft Office PowerPoint</Application>
  <PresentationFormat>全屏显示(16:9)</PresentationFormat>
  <Paragraphs>338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DICP</dc:title>
  <dc:creator>DICP</dc:creator>
  <cp:lastModifiedBy>詹科萍</cp:lastModifiedBy>
  <cp:revision>563</cp:revision>
  <dcterms:created xsi:type="dcterms:W3CDTF">2013-01-09T22:27:00Z</dcterms:created>
  <dcterms:modified xsi:type="dcterms:W3CDTF">2022-01-28T01:37:06Z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